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73" r:id="rId3"/>
    <p:sldId id="258" r:id="rId4"/>
    <p:sldId id="263" r:id="rId5"/>
    <p:sldId id="264" r:id="rId6"/>
    <p:sldId id="262" r:id="rId7"/>
    <p:sldId id="259" r:id="rId8"/>
    <p:sldId id="260" r:id="rId9"/>
    <p:sldId id="261" r:id="rId10"/>
    <p:sldId id="265" r:id="rId11"/>
    <p:sldId id="266" r:id="rId12"/>
    <p:sldId id="267" r:id="rId13"/>
    <p:sldId id="275" r:id="rId14"/>
    <p:sldId id="268" r:id="rId15"/>
    <p:sldId id="276" r:id="rId16"/>
    <p:sldId id="269" r:id="rId17"/>
    <p:sldId id="270" r:id="rId18"/>
    <p:sldId id="271" r:id="rId19"/>
    <p:sldId id="272"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66" y="3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an Bice" userId="8e929175-21b7-4a89-a211-905eea7ad208" providerId="ADAL" clId="{98F274D7-CA5E-4345-A3F5-2E9603C2FD7A}"/>
    <pc:docChg chg="modSld">
      <pc:chgData name="Ryan Bice" userId="8e929175-21b7-4a89-a211-905eea7ad208" providerId="ADAL" clId="{98F274D7-CA5E-4345-A3F5-2E9603C2FD7A}" dt="2022-10-26T18:54:44.318" v="41" actId="20577"/>
      <pc:docMkLst>
        <pc:docMk/>
      </pc:docMkLst>
      <pc:sldChg chg="modSp mod">
        <pc:chgData name="Ryan Bice" userId="8e929175-21b7-4a89-a211-905eea7ad208" providerId="ADAL" clId="{98F274D7-CA5E-4345-A3F5-2E9603C2FD7A}" dt="2022-10-26T18:44:53.260" v="13" actId="20577"/>
        <pc:sldMkLst>
          <pc:docMk/>
          <pc:sldMk cId="3998261970" sldId="256"/>
        </pc:sldMkLst>
        <pc:spChg chg="mod">
          <ac:chgData name="Ryan Bice" userId="8e929175-21b7-4a89-a211-905eea7ad208" providerId="ADAL" clId="{98F274D7-CA5E-4345-A3F5-2E9603C2FD7A}" dt="2022-10-26T18:44:53.260" v="13" actId="20577"/>
          <ac:spMkLst>
            <pc:docMk/>
            <pc:sldMk cId="3998261970" sldId="256"/>
            <ac:spMk id="3" creationId="{00000000-0000-0000-0000-000000000000}"/>
          </ac:spMkLst>
        </pc:spChg>
      </pc:sldChg>
      <pc:sldChg chg="modSp mod">
        <pc:chgData name="Ryan Bice" userId="8e929175-21b7-4a89-a211-905eea7ad208" providerId="ADAL" clId="{98F274D7-CA5E-4345-A3F5-2E9603C2FD7A}" dt="2022-10-26T18:54:44.318" v="41" actId="20577"/>
        <pc:sldMkLst>
          <pc:docMk/>
          <pc:sldMk cId="3478282211" sldId="273"/>
        </pc:sldMkLst>
        <pc:spChg chg="mod">
          <ac:chgData name="Ryan Bice" userId="8e929175-21b7-4a89-a211-905eea7ad208" providerId="ADAL" clId="{98F274D7-CA5E-4345-A3F5-2E9603C2FD7A}" dt="2022-10-26T18:54:44.318" v="41" actId="20577"/>
          <ac:spMkLst>
            <pc:docMk/>
            <pc:sldMk cId="3478282211" sldId="273"/>
            <ac:spMk id="2" creationId="{00000000-0000-0000-0000-000000000000}"/>
          </ac:spMkLst>
        </pc:spChg>
      </pc:sldChg>
      <pc:sldChg chg="modSp mod">
        <pc:chgData name="Ryan Bice" userId="8e929175-21b7-4a89-a211-905eea7ad208" providerId="ADAL" clId="{98F274D7-CA5E-4345-A3F5-2E9603C2FD7A}" dt="2022-10-26T18:46:43.692" v="40" actId="20577"/>
        <pc:sldMkLst>
          <pc:docMk/>
          <pc:sldMk cId="1359565641" sldId="274"/>
        </pc:sldMkLst>
        <pc:spChg chg="mod">
          <ac:chgData name="Ryan Bice" userId="8e929175-21b7-4a89-a211-905eea7ad208" providerId="ADAL" clId="{98F274D7-CA5E-4345-A3F5-2E9603C2FD7A}" dt="2022-10-26T18:46:43.692" v="40" actId="20577"/>
          <ac:spMkLst>
            <pc:docMk/>
            <pc:sldMk cId="1359565641" sldId="274"/>
            <ac:spMk id="2" creationId="{00000000-0000-0000-0000-000000000000}"/>
          </ac:spMkLst>
        </pc:spChg>
      </pc:sldChg>
    </pc:docChg>
  </pc:docChgLst>
  <pc:docChgLst>
    <pc:chgData name="Ryan Bice" userId="8e929175-21b7-4a89-a211-905eea7ad208" providerId="ADAL" clId="{FA25B84E-1544-47C8-B3BF-2444ED60E716}"/>
    <pc:docChg chg="modSld">
      <pc:chgData name="Ryan Bice" userId="8e929175-21b7-4a89-a211-905eea7ad208" providerId="ADAL" clId="{FA25B84E-1544-47C8-B3BF-2444ED60E716}" dt="2022-12-06T17:55:18.632" v="0" actId="20577"/>
      <pc:docMkLst>
        <pc:docMk/>
      </pc:docMkLst>
      <pc:sldChg chg="modSp mod">
        <pc:chgData name="Ryan Bice" userId="8e929175-21b7-4a89-a211-905eea7ad208" providerId="ADAL" clId="{FA25B84E-1544-47C8-B3BF-2444ED60E716}" dt="2022-12-06T17:55:18.632" v="0" actId="20577"/>
        <pc:sldMkLst>
          <pc:docMk/>
          <pc:sldMk cId="3998261970" sldId="256"/>
        </pc:sldMkLst>
        <pc:spChg chg="mod">
          <ac:chgData name="Ryan Bice" userId="8e929175-21b7-4a89-a211-905eea7ad208" providerId="ADAL" clId="{FA25B84E-1544-47C8-B3BF-2444ED60E716}" dt="2022-12-06T17:55:18.632" v="0" actId="20577"/>
          <ac:spMkLst>
            <pc:docMk/>
            <pc:sldMk cId="3998261970" sldId="256"/>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AA60C8-7D60-4DD7-8D9C-AE110DEBB5AA}" type="datetimeFigureOut">
              <a:rPr lang="en-US" smtClean="0"/>
              <a:t>12/6/2022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0E8546-4D01-46AF-9964-6A6DAA776E57}" type="slidenum">
              <a:rPr lang="en-US" smtClean="0"/>
              <a:t>‹#›</a:t>
            </a:fld>
            <a:endParaRPr lang="en-US"/>
          </a:p>
        </p:txBody>
      </p:sp>
    </p:spTree>
    <p:extLst>
      <p:ext uri="{BB962C8B-B14F-4D97-AF65-F5344CB8AC3E}">
        <p14:creationId xmlns:p14="http://schemas.microsoft.com/office/powerpoint/2010/main" val="1246771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DE562D-70DF-4A4E-AA05-B91027359E3C}" type="datetimeFigureOut">
              <a:rPr lang="en-US" smtClean="0"/>
              <a:t>12/6/2022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BE471E-FA2A-4C10-AB2B-AFD3EE604C38}" type="slidenum">
              <a:rPr lang="en-US" smtClean="0"/>
              <a:t>‹#›</a:t>
            </a:fld>
            <a:endParaRPr lang="en-US"/>
          </a:p>
        </p:txBody>
      </p:sp>
    </p:spTree>
    <p:extLst>
      <p:ext uri="{BB962C8B-B14F-4D97-AF65-F5344CB8AC3E}">
        <p14:creationId xmlns:p14="http://schemas.microsoft.com/office/powerpoint/2010/main" val="2928652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BE471E-FA2A-4C10-AB2B-AFD3EE604C38}" type="slidenum">
              <a:rPr lang="en-US" smtClean="0"/>
              <a:t>18</a:t>
            </a:fld>
            <a:endParaRPr lang="en-US"/>
          </a:p>
        </p:txBody>
      </p:sp>
    </p:spTree>
    <p:extLst>
      <p:ext uri="{BB962C8B-B14F-4D97-AF65-F5344CB8AC3E}">
        <p14:creationId xmlns:p14="http://schemas.microsoft.com/office/powerpoint/2010/main" val="36399123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D31369D-BD8F-45BD-AD6C-EFD6E436FAB7}" type="datetimeFigureOut">
              <a:rPr lang="en-US" smtClean="0"/>
              <a:t>12/6/2022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28AEE66-2130-47E8-8BDB-9383B9AFC7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31369D-BD8F-45BD-AD6C-EFD6E436FAB7}"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EE66-2130-47E8-8BDB-9383B9AFC7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31369D-BD8F-45BD-AD6C-EFD6E436FAB7}"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EE66-2130-47E8-8BDB-9383B9AFC7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D31369D-BD8F-45BD-AD6C-EFD6E436FAB7}"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EE66-2130-47E8-8BDB-9383B9AFC7E2}"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D31369D-BD8F-45BD-AD6C-EFD6E436FAB7}" type="datetimeFigureOut">
              <a:rPr lang="en-US" smtClean="0"/>
              <a:t>12/6/2022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8AEE66-2130-47E8-8BDB-9383B9AFC7E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D31369D-BD8F-45BD-AD6C-EFD6E436FAB7}"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AEE66-2130-47E8-8BDB-9383B9AFC7E2}"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D31369D-BD8F-45BD-AD6C-EFD6E436FAB7}" type="datetimeFigureOut">
              <a:rPr lang="en-US" smtClean="0"/>
              <a:t>12/6/2022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8AEE66-2130-47E8-8BDB-9383B9AFC7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D31369D-BD8F-45BD-AD6C-EFD6E436FAB7}" type="datetimeFigureOut">
              <a:rPr lang="en-US" smtClean="0"/>
              <a:t>12/6/2022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8AEE66-2130-47E8-8BDB-9383B9AFC7E2}"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1369D-BD8F-45BD-AD6C-EFD6E436FAB7}" type="datetimeFigureOut">
              <a:rPr lang="en-US" smtClean="0"/>
              <a:t>12/6/2022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8AEE66-2130-47E8-8BDB-9383B9AFC7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D31369D-BD8F-45BD-AD6C-EFD6E436FAB7}" type="datetimeFigureOut">
              <a:rPr lang="en-US" smtClean="0"/>
              <a:t>12/6/2022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8AEE66-2130-47E8-8BDB-9383B9AFC7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D31369D-BD8F-45BD-AD6C-EFD6E436FAB7}" type="datetimeFigureOut">
              <a:rPr lang="en-US" smtClean="0"/>
              <a:t>12/6/2022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28AEE66-2130-47E8-8BDB-9383B9AFC7E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D31369D-BD8F-45BD-AD6C-EFD6E436FAB7}" type="datetimeFigureOut">
              <a:rPr lang="en-US" smtClean="0"/>
              <a:t>12/6/2022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28AEE66-2130-47E8-8BDB-9383B9AFC7E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National Honor Society</a:t>
            </a:r>
          </a:p>
        </p:txBody>
      </p:sp>
      <p:sp>
        <p:nvSpPr>
          <p:cNvPr id="3" name="Subtitle 2"/>
          <p:cNvSpPr>
            <a:spLocks noGrp="1"/>
          </p:cNvSpPr>
          <p:nvPr>
            <p:ph type="subTitle" idx="1"/>
          </p:nvPr>
        </p:nvSpPr>
        <p:spPr/>
        <p:txBody>
          <a:bodyPr/>
          <a:lstStyle/>
          <a:p>
            <a:r>
              <a:rPr lang="en-US" sz="3600" dirty="0"/>
              <a:t>Potential </a:t>
            </a:r>
            <a:r>
              <a:rPr lang="en-US" sz="3600"/>
              <a:t>Member Meeting</a:t>
            </a:r>
            <a:endParaRPr lang="en-US" sz="3600" dirty="0"/>
          </a:p>
        </p:txBody>
      </p:sp>
      <p:grpSp>
        <p:nvGrpSpPr>
          <p:cNvPr id="4" name="Group 3"/>
          <p:cNvGrpSpPr/>
          <p:nvPr/>
        </p:nvGrpSpPr>
        <p:grpSpPr>
          <a:xfrm>
            <a:off x="2133600" y="381000"/>
            <a:ext cx="5267041" cy="2133600"/>
            <a:chOff x="1752600" y="533400"/>
            <a:chExt cx="5267041" cy="2133600"/>
          </a:xfrm>
        </p:grpSpPr>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533400"/>
              <a:ext cx="1685641" cy="2133600"/>
            </a:xfrm>
            <a:prstGeom prst="rect">
              <a:avLst/>
            </a:prstGeom>
            <a:no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a:extLst>
              <a:ext uri="{909E8E84-426E-40DD-AFC4-6F175D3DCCD1}">
                <a14:hiddenFill xmlns:a14="http://schemas.microsoft.com/office/drawing/2010/main">
                  <a:solidFill>
                    <a:schemeClr val="accent1"/>
                  </a:solidFill>
                </a14:hiddenFill>
              </a:ext>
            </a:extLst>
          </p:spPr>
        </p:pic>
        <p:pic>
          <p:nvPicPr>
            <p:cNvPr id="921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647700"/>
              <a:ext cx="3086621" cy="1905000"/>
            </a:xfrm>
            <a:prstGeom prst="rect">
              <a:avLst/>
            </a:prstGeom>
            <a:no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a:extLst>
              <a:ext uri="{909E8E84-426E-40DD-AFC4-6F175D3DCCD1}">
                <a14:hiddenFill xmlns:a14="http://schemas.microsoft.com/office/drawing/2010/main">
                  <a:solidFill>
                    <a:schemeClr val="accent1"/>
                  </a:solidFill>
                </a14:hiddenFill>
              </a:ext>
            </a:extLst>
          </p:spPr>
        </p:pic>
      </p:grpSp>
    </p:spTree>
    <p:extLst>
      <p:ext uri="{BB962C8B-B14F-4D97-AF65-F5344CB8AC3E}">
        <p14:creationId xmlns:p14="http://schemas.microsoft.com/office/powerpoint/2010/main" val="3998261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the committee is looking for:</a:t>
            </a:r>
          </a:p>
          <a:p>
            <a:endParaRPr lang="en-US" dirty="0"/>
          </a:p>
          <a:p>
            <a:endParaRPr lang="en-US" dirty="0"/>
          </a:p>
        </p:txBody>
      </p:sp>
      <p:sp>
        <p:nvSpPr>
          <p:cNvPr id="3" name="Title 2"/>
          <p:cNvSpPr>
            <a:spLocks noGrp="1"/>
          </p:cNvSpPr>
          <p:nvPr>
            <p:ph type="title"/>
          </p:nvPr>
        </p:nvSpPr>
        <p:spPr/>
        <p:txBody>
          <a:bodyPr/>
          <a:lstStyle/>
          <a:p>
            <a:r>
              <a:rPr lang="en-US" dirty="0"/>
              <a:t>Examples of Service</a:t>
            </a:r>
          </a:p>
        </p:txBody>
      </p:sp>
      <p:graphicFrame>
        <p:nvGraphicFramePr>
          <p:cNvPr id="4" name="Table 3"/>
          <p:cNvGraphicFramePr>
            <a:graphicFrameLocks noGrp="1"/>
          </p:cNvGraphicFramePr>
          <p:nvPr>
            <p:extLst>
              <p:ext uri="{D42A27DB-BD31-4B8C-83A1-F6EECF244321}">
                <p14:modId xmlns:p14="http://schemas.microsoft.com/office/powerpoint/2010/main" val="2912424053"/>
              </p:ext>
            </p:extLst>
          </p:nvPr>
        </p:nvGraphicFramePr>
        <p:xfrm>
          <a:off x="457200" y="2250783"/>
          <a:ext cx="8229601" cy="3145930"/>
        </p:xfrm>
        <a:graphic>
          <a:graphicData uri="http://schemas.openxmlformats.org/drawingml/2006/table">
            <a:tbl>
              <a:tblPr firstRow="1" firstCol="1" bandRow="1">
                <a:tableStyleId>{5C22544A-7EE6-4342-B048-85BDC9FD1C3A}</a:tableStyleId>
              </a:tblPr>
              <a:tblGrid>
                <a:gridCol w="1378357">
                  <a:extLst>
                    <a:ext uri="{9D8B030D-6E8A-4147-A177-3AD203B41FA5}">
                      <a16:colId xmlns:a16="http://schemas.microsoft.com/office/drawing/2014/main" val="20000"/>
                    </a:ext>
                  </a:extLst>
                </a:gridCol>
                <a:gridCol w="1317547">
                  <a:extLst>
                    <a:ext uri="{9D8B030D-6E8A-4147-A177-3AD203B41FA5}">
                      <a16:colId xmlns:a16="http://schemas.microsoft.com/office/drawing/2014/main" val="20001"/>
                    </a:ext>
                  </a:extLst>
                </a:gridCol>
                <a:gridCol w="3344542">
                  <a:extLst>
                    <a:ext uri="{9D8B030D-6E8A-4147-A177-3AD203B41FA5}">
                      <a16:colId xmlns:a16="http://schemas.microsoft.com/office/drawing/2014/main" val="20002"/>
                    </a:ext>
                  </a:extLst>
                </a:gridCol>
                <a:gridCol w="2189155">
                  <a:extLst>
                    <a:ext uri="{9D8B030D-6E8A-4147-A177-3AD203B41FA5}">
                      <a16:colId xmlns:a16="http://schemas.microsoft.com/office/drawing/2014/main" val="20003"/>
                    </a:ext>
                  </a:extLst>
                </a:gridCol>
              </a:tblGrid>
              <a:tr h="217564">
                <a:tc gridSpan="4">
                  <a:txBody>
                    <a:bodyPr/>
                    <a:lstStyle/>
                    <a:p>
                      <a:pPr marL="0" marR="0" algn="ctr">
                        <a:lnSpc>
                          <a:spcPct val="115000"/>
                        </a:lnSpc>
                        <a:spcBef>
                          <a:spcPts val="0"/>
                        </a:spcBef>
                        <a:spcAft>
                          <a:spcPts val="0"/>
                        </a:spcAft>
                      </a:pPr>
                      <a:r>
                        <a:rPr lang="en-US" sz="1200" dirty="0">
                          <a:effectLst/>
                        </a:rPr>
                        <a:t>Service</a:t>
                      </a:r>
                      <a:endParaRPr lang="en-US" sz="1000" dirty="0">
                        <a:effectLst/>
                        <a:latin typeface="Calibri"/>
                        <a:ea typeface="Calibri"/>
                        <a:cs typeface="Times New Roman"/>
                      </a:endParaRPr>
                    </a:p>
                  </a:txBody>
                  <a:tcPr marL="60810" marR="6081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0806">
                <a:tc>
                  <a:txBody>
                    <a:bodyPr/>
                    <a:lstStyle/>
                    <a:p>
                      <a:pPr marL="0" marR="0">
                        <a:lnSpc>
                          <a:spcPct val="115000"/>
                        </a:lnSpc>
                        <a:spcBef>
                          <a:spcPts val="0"/>
                        </a:spcBef>
                        <a:spcAft>
                          <a:spcPts val="0"/>
                        </a:spcAft>
                      </a:pPr>
                      <a:r>
                        <a:rPr lang="en-US" sz="1000">
                          <a:effectLst/>
                        </a:rPr>
                        <a:t>Organization</a:t>
                      </a:r>
                      <a:endParaRPr lang="en-US" sz="100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a:effectLst/>
                        </a:rPr>
                        <a:t>Dates (From – To)</a:t>
                      </a:r>
                    </a:p>
                    <a:p>
                      <a:pPr marL="0" marR="0">
                        <a:lnSpc>
                          <a:spcPct val="115000"/>
                        </a:lnSpc>
                        <a:spcBef>
                          <a:spcPts val="0"/>
                        </a:spcBef>
                        <a:spcAft>
                          <a:spcPts val="0"/>
                        </a:spcAft>
                      </a:pPr>
                      <a:r>
                        <a:rPr lang="en-US" sz="800">
                          <a:effectLst/>
                        </a:rPr>
                        <a:t>Month, Day, Year</a:t>
                      </a:r>
                      <a:endParaRPr lang="en-US" sz="100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a:effectLst/>
                        </a:rPr>
                        <a:t>Description of Activity &amp; Responsibilities</a:t>
                      </a:r>
                      <a:endParaRPr lang="en-US" sz="100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dirty="0">
                          <a:effectLst/>
                        </a:rPr>
                        <a:t>Supervisor</a:t>
                      </a:r>
                    </a:p>
                    <a:p>
                      <a:pPr marL="0" marR="0">
                        <a:lnSpc>
                          <a:spcPct val="115000"/>
                        </a:lnSpc>
                        <a:spcBef>
                          <a:spcPts val="0"/>
                        </a:spcBef>
                        <a:spcAft>
                          <a:spcPts val="0"/>
                        </a:spcAft>
                      </a:pPr>
                      <a:r>
                        <a:rPr lang="en-US" sz="800" dirty="0">
                          <a:effectLst/>
                        </a:rPr>
                        <a:t>(Name, Address, Phone)</a:t>
                      </a:r>
                      <a:endParaRPr lang="en-US" sz="1000" dirty="0">
                        <a:effectLst/>
                        <a:latin typeface="Calibri"/>
                        <a:ea typeface="Calibri"/>
                        <a:cs typeface="Times New Roman"/>
                      </a:endParaRPr>
                    </a:p>
                  </a:txBody>
                  <a:tcPr marL="60810" marR="60810" marT="0" marB="0"/>
                </a:tc>
                <a:extLst>
                  <a:ext uri="{0D108BD9-81ED-4DB2-BD59-A6C34878D82A}">
                    <a16:rowId xmlns:a16="http://schemas.microsoft.com/office/drawing/2014/main" val="10001"/>
                  </a:ext>
                </a:extLst>
              </a:tr>
              <a:tr h="1196603">
                <a:tc>
                  <a:txBody>
                    <a:bodyPr/>
                    <a:lstStyle/>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Bethlehem</a:t>
                      </a:r>
                      <a:r>
                        <a:rPr lang="en-US" sz="1000" baseline="0" dirty="0">
                          <a:effectLst/>
                        </a:rPr>
                        <a:t> Church</a:t>
                      </a:r>
                    </a:p>
                    <a:p>
                      <a:pPr marL="0" marR="0">
                        <a:lnSpc>
                          <a:spcPct val="115000"/>
                        </a:lnSpc>
                        <a:spcBef>
                          <a:spcPts val="0"/>
                        </a:spcBef>
                        <a:spcAft>
                          <a:spcPts val="0"/>
                        </a:spcAft>
                      </a:pPr>
                      <a:r>
                        <a:rPr lang="en-US" sz="1000" baseline="0" dirty="0">
                          <a:effectLst/>
                        </a:rPr>
                        <a:t>Mission Trip</a:t>
                      </a:r>
                      <a:endParaRPr lang="en-US" sz="1000" dirty="0">
                        <a:effectLst/>
                      </a:endParaRP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dirty="0">
                          <a:effectLst/>
                        </a:rPr>
                        <a:t> July 25,</a:t>
                      </a:r>
                      <a:r>
                        <a:rPr lang="en-US" sz="1000" baseline="0" dirty="0">
                          <a:effectLst/>
                        </a:rPr>
                        <a:t> 2012 </a:t>
                      </a:r>
                      <a:r>
                        <a:rPr lang="en-US" sz="1000" dirty="0">
                          <a:effectLst/>
                        </a:rPr>
                        <a:t> to August 1,</a:t>
                      </a:r>
                      <a:r>
                        <a:rPr lang="en-US" sz="1000" baseline="0" dirty="0">
                          <a:effectLst/>
                        </a:rPr>
                        <a:t> 2012</a:t>
                      </a:r>
                      <a:endParaRPr lang="en-US" sz="1000" dirty="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dirty="0">
                          <a:effectLst/>
                        </a:rPr>
                        <a:t> I</a:t>
                      </a:r>
                      <a:r>
                        <a:rPr lang="en-US" sz="1000" baseline="0" dirty="0">
                          <a:effectLst/>
                        </a:rPr>
                        <a:t> participated in a mission trip to Jamaica. Here we dug foundations for a new community center and taught local children English (40 Hours)</a:t>
                      </a:r>
                      <a:endParaRPr lang="en-US" sz="1000" dirty="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dirty="0">
                          <a:effectLst/>
                        </a:rPr>
                        <a:t>Betty Jones</a:t>
                      </a:r>
                    </a:p>
                    <a:p>
                      <a:pPr marL="0" marR="0">
                        <a:lnSpc>
                          <a:spcPct val="115000"/>
                        </a:lnSpc>
                        <a:spcBef>
                          <a:spcPts val="0"/>
                        </a:spcBef>
                        <a:spcAft>
                          <a:spcPts val="0"/>
                        </a:spcAft>
                      </a:pPr>
                      <a:r>
                        <a:rPr lang="en-US" sz="1000" dirty="0">
                          <a:effectLst/>
                          <a:latin typeface="Calibri"/>
                          <a:ea typeface="Calibri"/>
                          <a:cs typeface="Times New Roman"/>
                        </a:rPr>
                        <a:t>555 Merry Lane</a:t>
                      </a:r>
                    </a:p>
                    <a:p>
                      <a:pPr marL="0" marR="0">
                        <a:lnSpc>
                          <a:spcPct val="115000"/>
                        </a:lnSpc>
                        <a:spcBef>
                          <a:spcPts val="0"/>
                        </a:spcBef>
                        <a:spcAft>
                          <a:spcPts val="0"/>
                        </a:spcAft>
                      </a:pPr>
                      <a:r>
                        <a:rPr lang="en-US" sz="1000" dirty="0">
                          <a:effectLst/>
                          <a:latin typeface="Calibri"/>
                          <a:ea typeface="Calibri"/>
                          <a:cs typeface="Times New Roman"/>
                        </a:rPr>
                        <a:t>Mukwonago</a:t>
                      </a:r>
                      <a:r>
                        <a:rPr lang="en-US" sz="1000" baseline="0" dirty="0">
                          <a:effectLst/>
                          <a:latin typeface="Calibri"/>
                          <a:ea typeface="Calibri"/>
                          <a:cs typeface="Times New Roman"/>
                        </a:rPr>
                        <a:t>, WI 53149</a:t>
                      </a:r>
                    </a:p>
                    <a:p>
                      <a:pPr marL="0" marR="0">
                        <a:lnSpc>
                          <a:spcPct val="115000"/>
                        </a:lnSpc>
                        <a:spcBef>
                          <a:spcPts val="0"/>
                        </a:spcBef>
                        <a:spcAft>
                          <a:spcPts val="0"/>
                        </a:spcAft>
                      </a:pPr>
                      <a:endParaRPr lang="en-US" sz="1000" baseline="0" dirty="0">
                        <a:effectLst/>
                        <a:latin typeface="Calibri"/>
                        <a:ea typeface="Calibri"/>
                        <a:cs typeface="Times New Roman"/>
                      </a:endParaRPr>
                    </a:p>
                    <a:p>
                      <a:pPr marL="0" marR="0">
                        <a:lnSpc>
                          <a:spcPct val="115000"/>
                        </a:lnSpc>
                        <a:spcBef>
                          <a:spcPts val="0"/>
                        </a:spcBef>
                        <a:spcAft>
                          <a:spcPts val="0"/>
                        </a:spcAft>
                      </a:pPr>
                      <a:r>
                        <a:rPr lang="en-US" sz="1000" baseline="0" dirty="0">
                          <a:effectLst/>
                          <a:latin typeface="Calibri"/>
                          <a:ea typeface="Calibri"/>
                          <a:cs typeface="Times New Roman"/>
                        </a:rPr>
                        <a:t>262-555-5555</a:t>
                      </a:r>
                      <a:endParaRPr lang="en-US" sz="1000" dirty="0">
                        <a:effectLst/>
                        <a:latin typeface="Calibri"/>
                        <a:ea typeface="Calibri"/>
                        <a:cs typeface="Times New Roman"/>
                      </a:endParaRPr>
                    </a:p>
                  </a:txBody>
                  <a:tcPr marL="60810" marR="60810" marT="0" marB="0"/>
                </a:tc>
                <a:extLst>
                  <a:ext uri="{0D108BD9-81ED-4DB2-BD59-A6C34878D82A}">
                    <a16:rowId xmlns:a16="http://schemas.microsoft.com/office/drawing/2014/main" val="10002"/>
                  </a:ext>
                </a:extLst>
              </a:tr>
              <a:tr h="1196603">
                <a:tc>
                  <a:txBody>
                    <a:bodyPr/>
                    <a:lstStyle/>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Key Club</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dirty="0">
                          <a:effectLst/>
                        </a:rPr>
                        <a:t>October 16, 2011 </a:t>
                      </a:r>
                      <a:endParaRPr lang="en-US" sz="1000" dirty="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dirty="0">
                          <a:effectLst/>
                        </a:rPr>
                        <a:t>I volunteered at the Special</a:t>
                      </a:r>
                      <a:r>
                        <a:rPr lang="en-US" sz="1000" baseline="0" dirty="0">
                          <a:effectLst/>
                        </a:rPr>
                        <a:t> Olympics Regional Bowling Tournament and served on the game management team. I also worked at the concessions table and helped the athletes through encouragement and guidance. </a:t>
                      </a:r>
                      <a:r>
                        <a:rPr lang="en-US" sz="1000" dirty="0">
                          <a:effectLst/>
                        </a:rPr>
                        <a:t> (5 hours)</a:t>
                      </a:r>
                      <a:endParaRPr lang="en-US" sz="1000" dirty="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dirty="0">
                          <a:effectLst/>
                        </a:rPr>
                        <a:t>Bill</a:t>
                      </a:r>
                      <a:r>
                        <a:rPr lang="en-US" sz="1000" baseline="0" dirty="0">
                          <a:effectLst/>
                        </a:rPr>
                        <a:t> Clinton</a:t>
                      </a:r>
                    </a:p>
                    <a:p>
                      <a:pPr marL="0" marR="0">
                        <a:lnSpc>
                          <a:spcPct val="115000"/>
                        </a:lnSpc>
                        <a:spcBef>
                          <a:spcPts val="0"/>
                        </a:spcBef>
                        <a:spcAft>
                          <a:spcPts val="0"/>
                        </a:spcAft>
                      </a:pPr>
                      <a:r>
                        <a:rPr lang="en-US" sz="1000" baseline="0" dirty="0">
                          <a:effectLst/>
                          <a:latin typeface="Calibri"/>
                          <a:ea typeface="Calibri"/>
                          <a:cs typeface="Times New Roman"/>
                        </a:rPr>
                        <a:t>W165N1035 Brook Dr.</a:t>
                      </a:r>
                    </a:p>
                    <a:p>
                      <a:pPr marL="0" marR="0">
                        <a:lnSpc>
                          <a:spcPct val="115000"/>
                        </a:lnSpc>
                        <a:spcBef>
                          <a:spcPts val="0"/>
                        </a:spcBef>
                        <a:spcAft>
                          <a:spcPts val="0"/>
                        </a:spcAft>
                      </a:pPr>
                      <a:r>
                        <a:rPr lang="en-US" sz="1000" baseline="0" dirty="0">
                          <a:effectLst/>
                          <a:latin typeface="Calibri"/>
                          <a:ea typeface="Calibri"/>
                          <a:cs typeface="Times New Roman"/>
                        </a:rPr>
                        <a:t>Mukwonago, WI 53149</a:t>
                      </a:r>
                    </a:p>
                    <a:p>
                      <a:pPr marL="0" marR="0">
                        <a:lnSpc>
                          <a:spcPct val="115000"/>
                        </a:lnSpc>
                        <a:spcBef>
                          <a:spcPts val="0"/>
                        </a:spcBef>
                        <a:spcAft>
                          <a:spcPts val="0"/>
                        </a:spcAft>
                      </a:pPr>
                      <a:endParaRPr lang="en-US" sz="1000" baseline="0" dirty="0">
                        <a:effectLst/>
                        <a:latin typeface="Calibri"/>
                        <a:ea typeface="Calibri"/>
                        <a:cs typeface="Times New Roman"/>
                      </a:endParaRPr>
                    </a:p>
                    <a:p>
                      <a:pPr marL="0" marR="0">
                        <a:lnSpc>
                          <a:spcPct val="115000"/>
                        </a:lnSpc>
                        <a:spcBef>
                          <a:spcPts val="0"/>
                        </a:spcBef>
                        <a:spcAft>
                          <a:spcPts val="0"/>
                        </a:spcAft>
                      </a:pPr>
                      <a:r>
                        <a:rPr lang="en-US" sz="1000" baseline="0" dirty="0">
                          <a:effectLst/>
                          <a:latin typeface="Calibri"/>
                          <a:ea typeface="Calibri"/>
                          <a:cs typeface="Times New Roman"/>
                        </a:rPr>
                        <a:t>262-555-4444</a:t>
                      </a:r>
                      <a:endParaRPr lang="en-US" sz="1000" dirty="0">
                        <a:effectLst/>
                        <a:latin typeface="Calibri"/>
                        <a:ea typeface="Calibri"/>
                        <a:cs typeface="Times New Roman"/>
                      </a:endParaRPr>
                    </a:p>
                  </a:txBody>
                  <a:tcPr marL="60810" marR="6081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08616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the committee is not looking for:</a:t>
            </a:r>
          </a:p>
        </p:txBody>
      </p:sp>
      <p:sp>
        <p:nvSpPr>
          <p:cNvPr id="3" name="Title 2"/>
          <p:cNvSpPr>
            <a:spLocks noGrp="1"/>
          </p:cNvSpPr>
          <p:nvPr>
            <p:ph type="title"/>
          </p:nvPr>
        </p:nvSpPr>
        <p:spPr/>
        <p:txBody>
          <a:bodyPr/>
          <a:lstStyle/>
          <a:p>
            <a:r>
              <a:rPr lang="en-US" dirty="0"/>
              <a:t>Examples of Service</a:t>
            </a:r>
          </a:p>
        </p:txBody>
      </p:sp>
      <p:graphicFrame>
        <p:nvGraphicFramePr>
          <p:cNvPr id="4" name="Table 3"/>
          <p:cNvGraphicFramePr>
            <a:graphicFrameLocks noGrp="1"/>
          </p:cNvGraphicFramePr>
          <p:nvPr>
            <p:extLst>
              <p:ext uri="{D42A27DB-BD31-4B8C-83A1-F6EECF244321}">
                <p14:modId xmlns:p14="http://schemas.microsoft.com/office/powerpoint/2010/main" val="3001521842"/>
              </p:ext>
            </p:extLst>
          </p:nvPr>
        </p:nvGraphicFramePr>
        <p:xfrm>
          <a:off x="457200" y="2250783"/>
          <a:ext cx="8229601" cy="2970670"/>
        </p:xfrm>
        <a:graphic>
          <a:graphicData uri="http://schemas.openxmlformats.org/drawingml/2006/table">
            <a:tbl>
              <a:tblPr firstRow="1" firstCol="1" bandRow="1">
                <a:tableStyleId>{5C22544A-7EE6-4342-B048-85BDC9FD1C3A}</a:tableStyleId>
              </a:tblPr>
              <a:tblGrid>
                <a:gridCol w="1378357">
                  <a:extLst>
                    <a:ext uri="{9D8B030D-6E8A-4147-A177-3AD203B41FA5}">
                      <a16:colId xmlns:a16="http://schemas.microsoft.com/office/drawing/2014/main" val="20000"/>
                    </a:ext>
                  </a:extLst>
                </a:gridCol>
                <a:gridCol w="1317547">
                  <a:extLst>
                    <a:ext uri="{9D8B030D-6E8A-4147-A177-3AD203B41FA5}">
                      <a16:colId xmlns:a16="http://schemas.microsoft.com/office/drawing/2014/main" val="20001"/>
                    </a:ext>
                  </a:extLst>
                </a:gridCol>
                <a:gridCol w="3344542">
                  <a:extLst>
                    <a:ext uri="{9D8B030D-6E8A-4147-A177-3AD203B41FA5}">
                      <a16:colId xmlns:a16="http://schemas.microsoft.com/office/drawing/2014/main" val="20002"/>
                    </a:ext>
                  </a:extLst>
                </a:gridCol>
                <a:gridCol w="2189155">
                  <a:extLst>
                    <a:ext uri="{9D8B030D-6E8A-4147-A177-3AD203B41FA5}">
                      <a16:colId xmlns:a16="http://schemas.microsoft.com/office/drawing/2014/main" val="20003"/>
                    </a:ext>
                  </a:extLst>
                </a:gridCol>
              </a:tblGrid>
              <a:tr h="217564">
                <a:tc gridSpan="4">
                  <a:txBody>
                    <a:bodyPr/>
                    <a:lstStyle/>
                    <a:p>
                      <a:pPr marL="0" marR="0" algn="ctr">
                        <a:lnSpc>
                          <a:spcPct val="115000"/>
                        </a:lnSpc>
                        <a:spcBef>
                          <a:spcPts val="0"/>
                        </a:spcBef>
                        <a:spcAft>
                          <a:spcPts val="0"/>
                        </a:spcAft>
                      </a:pPr>
                      <a:r>
                        <a:rPr lang="en-US" sz="1200" dirty="0">
                          <a:effectLst/>
                        </a:rPr>
                        <a:t>Service</a:t>
                      </a:r>
                      <a:endParaRPr lang="en-US" sz="1000" dirty="0">
                        <a:effectLst/>
                        <a:latin typeface="Calibri"/>
                        <a:ea typeface="Calibri"/>
                        <a:cs typeface="Times New Roman"/>
                      </a:endParaRPr>
                    </a:p>
                  </a:txBody>
                  <a:tcPr marL="60810" marR="6081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0806">
                <a:tc>
                  <a:txBody>
                    <a:bodyPr/>
                    <a:lstStyle/>
                    <a:p>
                      <a:pPr marL="0" marR="0">
                        <a:lnSpc>
                          <a:spcPct val="115000"/>
                        </a:lnSpc>
                        <a:spcBef>
                          <a:spcPts val="0"/>
                        </a:spcBef>
                        <a:spcAft>
                          <a:spcPts val="0"/>
                        </a:spcAft>
                      </a:pPr>
                      <a:r>
                        <a:rPr lang="en-US" sz="1000">
                          <a:effectLst/>
                        </a:rPr>
                        <a:t>Organization</a:t>
                      </a:r>
                      <a:endParaRPr lang="en-US" sz="100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a:effectLst/>
                        </a:rPr>
                        <a:t>Dates (From – To)</a:t>
                      </a:r>
                    </a:p>
                    <a:p>
                      <a:pPr marL="0" marR="0">
                        <a:lnSpc>
                          <a:spcPct val="115000"/>
                        </a:lnSpc>
                        <a:spcBef>
                          <a:spcPts val="0"/>
                        </a:spcBef>
                        <a:spcAft>
                          <a:spcPts val="0"/>
                        </a:spcAft>
                      </a:pPr>
                      <a:r>
                        <a:rPr lang="en-US" sz="800">
                          <a:effectLst/>
                        </a:rPr>
                        <a:t>Month, Day, Year</a:t>
                      </a:r>
                      <a:endParaRPr lang="en-US" sz="100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a:effectLst/>
                        </a:rPr>
                        <a:t>Description of Activity &amp; Responsibilities</a:t>
                      </a:r>
                      <a:endParaRPr lang="en-US" sz="100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a:effectLst/>
                        </a:rPr>
                        <a:t>Supervisor</a:t>
                      </a:r>
                    </a:p>
                    <a:p>
                      <a:pPr marL="0" marR="0">
                        <a:lnSpc>
                          <a:spcPct val="115000"/>
                        </a:lnSpc>
                        <a:spcBef>
                          <a:spcPts val="0"/>
                        </a:spcBef>
                        <a:spcAft>
                          <a:spcPts val="0"/>
                        </a:spcAft>
                      </a:pPr>
                      <a:r>
                        <a:rPr lang="en-US" sz="800">
                          <a:effectLst/>
                        </a:rPr>
                        <a:t>(Name, Address, Phone)</a:t>
                      </a:r>
                      <a:endParaRPr lang="en-US" sz="1000">
                        <a:effectLst/>
                        <a:latin typeface="Calibri"/>
                        <a:ea typeface="Calibri"/>
                        <a:cs typeface="Times New Roman"/>
                      </a:endParaRPr>
                    </a:p>
                  </a:txBody>
                  <a:tcPr marL="60810" marR="60810" marT="0" marB="0"/>
                </a:tc>
                <a:extLst>
                  <a:ext uri="{0D108BD9-81ED-4DB2-BD59-A6C34878D82A}">
                    <a16:rowId xmlns:a16="http://schemas.microsoft.com/office/drawing/2014/main" val="10001"/>
                  </a:ext>
                </a:extLst>
              </a:tr>
              <a:tr h="1196603">
                <a:tc>
                  <a:txBody>
                    <a:bodyPr/>
                    <a:lstStyle/>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MHS</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dirty="0">
                          <a:effectLst/>
                          <a:latin typeface="+mn-lt"/>
                          <a:ea typeface="+mn-ea"/>
                          <a:cs typeface="+mn-cs"/>
                        </a:rPr>
                        <a:t>September</a:t>
                      </a:r>
                      <a:r>
                        <a:rPr lang="en-US" sz="1000" baseline="0" dirty="0">
                          <a:effectLst/>
                          <a:latin typeface="+mn-lt"/>
                          <a:ea typeface="+mn-ea"/>
                          <a:cs typeface="+mn-cs"/>
                        </a:rPr>
                        <a:t> 2010 to June 2011</a:t>
                      </a:r>
                      <a:endParaRPr lang="en-US" sz="1000" dirty="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dirty="0">
                          <a:effectLst/>
                        </a:rPr>
                        <a:t>Student</a:t>
                      </a:r>
                      <a:r>
                        <a:rPr lang="en-US" sz="1000" baseline="0" dirty="0">
                          <a:effectLst/>
                        </a:rPr>
                        <a:t> aide for Mr. </a:t>
                      </a:r>
                      <a:r>
                        <a:rPr lang="en-US" sz="1000" baseline="0" dirty="0" err="1">
                          <a:effectLst/>
                        </a:rPr>
                        <a:t>Bice</a:t>
                      </a:r>
                      <a:endParaRPr lang="en-US" sz="1000" baseline="0" dirty="0">
                        <a:effectLst/>
                      </a:endParaRPr>
                    </a:p>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dirty="0">
                          <a:effectLst/>
                        </a:rPr>
                        <a:t> Mr. </a:t>
                      </a:r>
                      <a:r>
                        <a:rPr lang="en-US" sz="1000" dirty="0" err="1">
                          <a:effectLst/>
                        </a:rPr>
                        <a:t>Bice</a:t>
                      </a:r>
                      <a:endParaRPr lang="en-US" sz="1000" dirty="0">
                        <a:effectLst/>
                      </a:endParaRPr>
                    </a:p>
                    <a:p>
                      <a:pPr marL="0" marR="0">
                        <a:lnSpc>
                          <a:spcPct val="115000"/>
                        </a:lnSpc>
                        <a:spcBef>
                          <a:spcPts val="0"/>
                        </a:spcBef>
                        <a:spcAft>
                          <a:spcPts val="0"/>
                        </a:spcAft>
                      </a:pPr>
                      <a:r>
                        <a:rPr lang="en-US" sz="1000" dirty="0">
                          <a:effectLst/>
                          <a:latin typeface="Calibri"/>
                          <a:ea typeface="Calibri"/>
                          <a:cs typeface="Times New Roman"/>
                        </a:rPr>
                        <a:t>MHS</a:t>
                      </a:r>
                    </a:p>
                    <a:p>
                      <a:pPr marL="0" marR="0">
                        <a:lnSpc>
                          <a:spcPct val="115000"/>
                        </a:lnSpc>
                        <a:spcBef>
                          <a:spcPts val="0"/>
                        </a:spcBef>
                        <a:spcAft>
                          <a:spcPts val="0"/>
                        </a:spcAft>
                      </a:pPr>
                      <a:r>
                        <a:rPr lang="en-US" sz="1000" dirty="0">
                          <a:effectLst/>
                          <a:latin typeface="Calibri"/>
                          <a:ea typeface="Calibri"/>
                          <a:cs typeface="Times New Roman"/>
                        </a:rPr>
                        <a:t>363-6200</a:t>
                      </a:r>
                      <a:r>
                        <a:rPr lang="en-US" sz="1000" baseline="0" dirty="0">
                          <a:effectLst/>
                          <a:latin typeface="Calibri"/>
                          <a:ea typeface="Calibri"/>
                          <a:cs typeface="Times New Roman"/>
                        </a:rPr>
                        <a:t> ext. 25205</a:t>
                      </a:r>
                      <a:endParaRPr lang="en-US" sz="1000" dirty="0">
                        <a:effectLst/>
                        <a:latin typeface="Calibri"/>
                        <a:ea typeface="Calibri"/>
                        <a:cs typeface="Times New Roman"/>
                      </a:endParaRPr>
                    </a:p>
                  </a:txBody>
                  <a:tcPr marL="60810" marR="60810" marT="0" marB="0"/>
                </a:tc>
                <a:extLst>
                  <a:ext uri="{0D108BD9-81ED-4DB2-BD59-A6C34878D82A}">
                    <a16:rowId xmlns:a16="http://schemas.microsoft.com/office/drawing/2014/main" val="10002"/>
                  </a:ext>
                </a:extLst>
              </a:tr>
              <a:tr h="1196603">
                <a:tc>
                  <a:txBody>
                    <a:bodyPr/>
                    <a:lstStyle/>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MHS</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dirty="0">
                          <a:effectLst/>
                        </a:rPr>
                        <a:t>September 2011</a:t>
                      </a:r>
                      <a:r>
                        <a:rPr lang="en-US" sz="1000" baseline="0" dirty="0">
                          <a:effectLst/>
                        </a:rPr>
                        <a:t> to June 2012</a:t>
                      </a:r>
                      <a:endParaRPr lang="en-US" sz="1000" dirty="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dirty="0">
                          <a:effectLst/>
                        </a:rPr>
                        <a:t>Baby sitting</a:t>
                      </a:r>
                      <a:r>
                        <a:rPr lang="en-US" sz="1000" baseline="0" dirty="0">
                          <a:effectLst/>
                        </a:rPr>
                        <a:t> my brother. </a:t>
                      </a:r>
                      <a:endParaRPr lang="en-US" sz="1000" dirty="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dirty="0">
                          <a:effectLst/>
                        </a:rPr>
                        <a:t>Mom</a:t>
                      </a:r>
                      <a:endParaRPr lang="en-US" sz="1000" baseline="0" dirty="0">
                        <a:effectLst/>
                        <a:latin typeface="Calibri"/>
                        <a:ea typeface="Calibri"/>
                        <a:cs typeface="Times New Roman"/>
                      </a:endParaRPr>
                    </a:p>
                    <a:p>
                      <a:pPr marL="0" marR="0">
                        <a:lnSpc>
                          <a:spcPct val="115000"/>
                        </a:lnSpc>
                        <a:spcBef>
                          <a:spcPts val="0"/>
                        </a:spcBef>
                        <a:spcAft>
                          <a:spcPts val="0"/>
                        </a:spcAft>
                      </a:pPr>
                      <a:r>
                        <a:rPr lang="en-US" sz="1000" baseline="0" dirty="0">
                          <a:effectLst/>
                          <a:latin typeface="Calibri"/>
                          <a:ea typeface="Calibri"/>
                          <a:cs typeface="Times New Roman"/>
                        </a:rPr>
                        <a:t>363-5555</a:t>
                      </a:r>
                      <a:endParaRPr lang="en-US" sz="1000" dirty="0">
                        <a:effectLst/>
                        <a:latin typeface="Calibri"/>
                        <a:ea typeface="Calibri"/>
                        <a:cs typeface="Times New Roman"/>
                      </a:endParaRPr>
                    </a:p>
                  </a:txBody>
                  <a:tcPr marL="60810" marR="6081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61290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Teacher </a:t>
            </a:r>
            <a:r>
              <a:rPr lang="en-US" dirty="0" err="1"/>
              <a:t>Recommedation</a:t>
            </a:r>
            <a:endParaRPr lang="en-US" dirty="0"/>
          </a:p>
        </p:txBody>
      </p:sp>
      <p:sp>
        <p:nvSpPr>
          <p:cNvPr id="4" name="Text Placeholder 3"/>
          <p:cNvSpPr>
            <a:spLocks noGrp="1"/>
          </p:cNvSpPr>
          <p:nvPr>
            <p:ph type="body" idx="1"/>
          </p:nvPr>
        </p:nvSpPr>
        <p:spPr/>
        <p:txBody>
          <a:bodyPr/>
          <a:lstStyle/>
          <a:p>
            <a:r>
              <a:rPr lang="en-US" dirty="0"/>
              <a:t>Guidelines </a:t>
            </a:r>
          </a:p>
        </p:txBody>
      </p:sp>
      <p:sp>
        <p:nvSpPr>
          <p:cNvPr id="6" name="Text Placeholder 5"/>
          <p:cNvSpPr>
            <a:spLocks noGrp="1"/>
          </p:cNvSpPr>
          <p:nvPr>
            <p:ph type="body" sz="half" idx="3"/>
          </p:nvPr>
        </p:nvSpPr>
        <p:spPr/>
        <p:txBody>
          <a:bodyPr/>
          <a:lstStyle/>
          <a:p>
            <a:r>
              <a:rPr lang="en-US" dirty="0"/>
              <a:t>Recommendation Form</a:t>
            </a:r>
          </a:p>
        </p:txBody>
      </p:sp>
      <p:sp>
        <p:nvSpPr>
          <p:cNvPr id="5" name="Content Placeholder 4"/>
          <p:cNvSpPr>
            <a:spLocks noGrp="1"/>
          </p:cNvSpPr>
          <p:nvPr>
            <p:ph sz="quarter" idx="2"/>
          </p:nvPr>
        </p:nvSpPr>
        <p:spPr/>
        <p:txBody>
          <a:bodyPr/>
          <a:lstStyle/>
          <a:p>
            <a:r>
              <a:rPr lang="en-US" dirty="0"/>
              <a:t>Select a teacher that knows you well! </a:t>
            </a:r>
          </a:p>
          <a:p>
            <a:endParaRPr lang="en-US" dirty="0"/>
          </a:p>
          <a:p>
            <a:r>
              <a:rPr lang="en-US" dirty="0"/>
              <a:t>Make sure the teacher turn this in by the required date! </a:t>
            </a:r>
          </a:p>
          <a:p>
            <a:endParaRPr lang="en-US" dirty="0"/>
          </a:p>
          <a:p>
            <a:r>
              <a:rPr lang="en-US" dirty="0"/>
              <a:t>These forms will remain confidential. </a:t>
            </a:r>
          </a:p>
        </p:txBody>
      </p:sp>
      <p:pic>
        <p:nvPicPr>
          <p:cNvPr id="10" name="Picture 2"/>
          <p:cNvPicPr>
            <a:picLocks noGrp="1" noChangeAspect="1" noChangeArrowheads="1"/>
          </p:cNvPicPr>
          <p:nvPr>
            <p:ph sz="quarter" idx="4"/>
          </p:nvPr>
        </p:nvPicPr>
        <p:blipFill rotWithShape="1">
          <a:blip r:embed="rId2">
            <a:extLst>
              <a:ext uri="{28A0092B-C50C-407E-A947-70E740481C1C}">
                <a14:useLocalDpi xmlns:a14="http://schemas.microsoft.com/office/drawing/2010/main" val="0"/>
              </a:ext>
            </a:extLst>
          </a:blip>
          <a:srcRect l="12708" t="17221" r="50972" b="10000"/>
          <a:stretch/>
        </p:blipFill>
        <p:spPr bwMode="auto">
          <a:xfrm>
            <a:off x="5092219" y="1075427"/>
            <a:ext cx="3442181" cy="43109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1094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Essay</a:t>
            </a:r>
          </a:p>
        </p:txBody>
      </p:sp>
      <p:sp>
        <p:nvSpPr>
          <p:cNvPr id="3" name="Text Placeholder 2"/>
          <p:cNvSpPr>
            <a:spLocks noGrp="1"/>
          </p:cNvSpPr>
          <p:nvPr>
            <p:ph type="body" idx="1"/>
          </p:nvPr>
        </p:nvSpPr>
        <p:spPr/>
        <p:txBody>
          <a:bodyPr/>
          <a:lstStyle/>
          <a:p>
            <a:r>
              <a:rPr lang="en-US" dirty="0"/>
              <a:t>Guidelines/Prompt</a:t>
            </a:r>
          </a:p>
        </p:txBody>
      </p:sp>
      <p:sp>
        <p:nvSpPr>
          <p:cNvPr id="4" name="Text Placeholder 3"/>
          <p:cNvSpPr>
            <a:spLocks noGrp="1"/>
          </p:cNvSpPr>
          <p:nvPr>
            <p:ph type="body" sz="half" idx="3"/>
          </p:nvPr>
        </p:nvSpPr>
        <p:spPr/>
        <p:txBody>
          <a:bodyPr/>
          <a:lstStyle/>
          <a:p>
            <a:r>
              <a:rPr lang="en-US" dirty="0"/>
              <a:t>Essay Form</a:t>
            </a:r>
          </a:p>
        </p:txBody>
      </p:sp>
      <p:sp>
        <p:nvSpPr>
          <p:cNvPr id="5" name="Content Placeholder 4"/>
          <p:cNvSpPr>
            <a:spLocks noGrp="1"/>
          </p:cNvSpPr>
          <p:nvPr>
            <p:ph sz="quarter" idx="2"/>
          </p:nvPr>
        </p:nvSpPr>
        <p:spPr/>
        <p:txBody>
          <a:bodyPr>
            <a:normAutofit fontScale="77500" lnSpcReduction="20000"/>
          </a:bodyPr>
          <a:lstStyle/>
          <a:p>
            <a:r>
              <a:rPr lang="en-US" i="1" dirty="0"/>
              <a:t>Instructions</a:t>
            </a:r>
            <a:r>
              <a:rPr lang="en-US" dirty="0"/>
              <a:t>: In a well-constructed paragraph (6 – 8 sentences), respond to the following question. Spelling and grammar will be taken into consideration, so please check your responses. Please print and sign you name in the space provided. </a:t>
            </a:r>
          </a:p>
          <a:p>
            <a:pPr marL="109728" indent="0">
              <a:buNone/>
            </a:pPr>
            <a:endParaRPr lang="en-US" dirty="0"/>
          </a:p>
          <a:p>
            <a:r>
              <a:rPr lang="en-US" i="1" dirty="0"/>
              <a:t>Prompt</a:t>
            </a:r>
            <a:r>
              <a:rPr lang="en-US" dirty="0"/>
              <a:t>: Why should you be selected for membership in the National Honor Society? </a:t>
            </a:r>
            <a:r>
              <a:rPr lang="en-US" b="1" u="sng" dirty="0"/>
              <a:t>Do not</a:t>
            </a:r>
            <a:r>
              <a:rPr lang="en-US" dirty="0"/>
              <a:t> mention grades or grade-point average. </a:t>
            </a:r>
          </a:p>
        </p:txBody>
      </p:sp>
      <p:pic>
        <p:nvPicPr>
          <p:cNvPr id="8" name="Picture 2"/>
          <p:cNvPicPr>
            <a:picLocks noGrp="1" noChangeAspect="1" noChangeArrowheads="1"/>
          </p:cNvPicPr>
          <p:nvPr>
            <p:ph sz="quarter" idx="4"/>
          </p:nvPr>
        </p:nvPicPr>
        <p:blipFill rotWithShape="1">
          <a:blip r:embed="rId2">
            <a:extLst>
              <a:ext uri="{28A0092B-C50C-407E-A947-70E740481C1C}">
                <a14:useLocalDpi xmlns:a14="http://schemas.microsoft.com/office/drawing/2010/main" val="0"/>
              </a:ext>
            </a:extLst>
          </a:blip>
          <a:srcRect l="13958" t="17667" r="51250" b="10555"/>
          <a:stretch/>
        </p:blipFill>
        <p:spPr bwMode="auto">
          <a:xfrm>
            <a:off x="4953000" y="914400"/>
            <a:ext cx="3473198" cy="4478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9988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fontScale="77500" lnSpcReduction="20000"/>
          </a:bodyPr>
          <a:lstStyle/>
          <a:p>
            <a:r>
              <a:rPr lang="en-US" dirty="0"/>
              <a:t>Your application will be assessed based on the following criteria: </a:t>
            </a:r>
          </a:p>
          <a:p>
            <a:pPr marL="109728" indent="0">
              <a:buNone/>
            </a:pPr>
            <a:endParaRPr lang="en-US" sz="1100" dirty="0"/>
          </a:p>
          <a:p>
            <a:pPr lvl="1"/>
            <a:r>
              <a:rPr lang="en-US" sz="2400" dirty="0"/>
              <a:t>Faculty Council members will review each candidate on the four NHS criteria.</a:t>
            </a:r>
            <a:endParaRPr lang="en-US" sz="3200" dirty="0"/>
          </a:p>
          <a:p>
            <a:pPr lvl="2"/>
            <a:r>
              <a:rPr lang="en-US" sz="2400" dirty="0"/>
              <a:t>Student  must have at least two verifiable leadership activities</a:t>
            </a:r>
            <a:endParaRPr lang="en-US" sz="3200" dirty="0"/>
          </a:p>
          <a:p>
            <a:pPr lvl="2"/>
            <a:r>
              <a:rPr lang="en-US" sz="2400" dirty="0"/>
              <a:t>Students need a minimum of twenty hours of service in at least two of the three categories</a:t>
            </a:r>
            <a:endParaRPr lang="en-US" sz="3200" dirty="0"/>
          </a:p>
          <a:p>
            <a:pPr lvl="3"/>
            <a:r>
              <a:rPr lang="en-US" sz="2000" dirty="0"/>
              <a:t>Community organizations</a:t>
            </a:r>
            <a:endParaRPr lang="en-US" sz="2800" dirty="0"/>
          </a:p>
          <a:p>
            <a:pPr lvl="3"/>
            <a:r>
              <a:rPr lang="en-US" sz="2000" dirty="0"/>
              <a:t>Religious groups</a:t>
            </a:r>
            <a:endParaRPr lang="en-US" sz="2800" dirty="0"/>
          </a:p>
          <a:p>
            <a:pPr lvl="3"/>
            <a:r>
              <a:rPr lang="en-US" sz="2000" dirty="0"/>
              <a:t>School Activities</a:t>
            </a:r>
          </a:p>
          <a:p>
            <a:pPr lvl="2"/>
            <a:r>
              <a:rPr lang="en-US" sz="2400" dirty="0"/>
              <a:t>Students must have no character issues (i.e. administrative referrals, athletic code violations, negative feedback from staff, etc.) </a:t>
            </a:r>
          </a:p>
          <a:p>
            <a:pPr lvl="2"/>
            <a:r>
              <a:rPr lang="en-US" sz="2400" dirty="0"/>
              <a:t>If a student demonstrates the competencies of a NHS member, the committee will vote, by majority, on their acceptance in the Society. </a:t>
            </a:r>
            <a:endParaRPr lang="en-US" sz="3200" dirty="0"/>
          </a:p>
          <a:p>
            <a:endParaRPr lang="en-US" dirty="0"/>
          </a:p>
        </p:txBody>
      </p:sp>
      <p:sp>
        <p:nvSpPr>
          <p:cNvPr id="7" name="Title 6"/>
          <p:cNvSpPr>
            <a:spLocks noGrp="1"/>
          </p:cNvSpPr>
          <p:nvPr>
            <p:ph type="title"/>
          </p:nvPr>
        </p:nvSpPr>
        <p:spPr/>
        <p:txBody>
          <a:bodyPr/>
          <a:lstStyle/>
          <a:p>
            <a:r>
              <a:rPr lang="en-US" dirty="0"/>
              <a:t>Selection</a:t>
            </a:r>
          </a:p>
        </p:txBody>
      </p:sp>
    </p:spTree>
    <p:extLst>
      <p:ext uri="{BB962C8B-B14F-4D97-AF65-F5344CB8AC3E}">
        <p14:creationId xmlns:p14="http://schemas.microsoft.com/office/powerpoint/2010/main" val="525086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25625" t="16555" r="26180" b="5555"/>
          <a:stretch/>
        </p:blipFill>
        <p:spPr bwMode="auto">
          <a:xfrm>
            <a:off x="1295400" y="28573"/>
            <a:ext cx="6762751" cy="6830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0196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committee will not reorganized Activity Forms or attempt to decipher the meaning of the activities listed.</a:t>
            </a:r>
          </a:p>
          <a:p>
            <a:endParaRPr lang="en-US" dirty="0"/>
          </a:p>
          <a:p>
            <a:r>
              <a:rPr lang="en-US" b="1" dirty="0"/>
              <a:t>NOTE:</a:t>
            </a:r>
            <a:r>
              <a:rPr lang="en-US" dirty="0"/>
              <a:t> Mr. </a:t>
            </a:r>
            <a:r>
              <a:rPr lang="en-US" dirty="0" err="1"/>
              <a:t>Bice</a:t>
            </a:r>
            <a:r>
              <a:rPr lang="en-US" dirty="0"/>
              <a:t> is not a member of the Faculty Advisory Council. Although I am in attendance at the Faculty Advisory Council meetings, I record decisions, but have no say or vote in any part of the decision-making process.</a:t>
            </a:r>
          </a:p>
        </p:txBody>
      </p:sp>
      <p:sp>
        <p:nvSpPr>
          <p:cNvPr id="3" name="Title 2"/>
          <p:cNvSpPr>
            <a:spLocks noGrp="1"/>
          </p:cNvSpPr>
          <p:nvPr>
            <p:ph type="title"/>
          </p:nvPr>
        </p:nvSpPr>
        <p:spPr/>
        <p:txBody>
          <a:bodyPr/>
          <a:lstStyle/>
          <a:p>
            <a:r>
              <a:rPr lang="en-US" dirty="0"/>
              <a:t>Selection</a:t>
            </a:r>
          </a:p>
        </p:txBody>
      </p:sp>
    </p:spTree>
    <p:extLst>
      <p:ext uri="{BB962C8B-B14F-4D97-AF65-F5344CB8AC3E}">
        <p14:creationId xmlns:p14="http://schemas.microsoft.com/office/powerpoint/2010/main" val="3618543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1. BE NEAT!</a:t>
            </a:r>
          </a:p>
          <a:p>
            <a:endParaRPr lang="en-US" sz="2800" dirty="0"/>
          </a:p>
          <a:p>
            <a:r>
              <a:rPr lang="en-US" sz="2800" dirty="0"/>
              <a:t>2. Be specific with dates, times and hours.</a:t>
            </a:r>
          </a:p>
          <a:p>
            <a:endParaRPr lang="en-US" sz="2800" dirty="0"/>
          </a:p>
          <a:p>
            <a:r>
              <a:rPr lang="en-US" sz="2800" dirty="0"/>
              <a:t>3. Include ALL necessary contact information for advisors/supervisors for an activity.</a:t>
            </a:r>
          </a:p>
        </p:txBody>
      </p:sp>
      <p:sp>
        <p:nvSpPr>
          <p:cNvPr id="3" name="Title 2"/>
          <p:cNvSpPr>
            <a:spLocks noGrp="1"/>
          </p:cNvSpPr>
          <p:nvPr>
            <p:ph type="title"/>
          </p:nvPr>
        </p:nvSpPr>
        <p:spPr/>
        <p:txBody>
          <a:bodyPr/>
          <a:lstStyle/>
          <a:p>
            <a:r>
              <a:rPr lang="en-US" dirty="0"/>
              <a:t>Recommendations from FAC</a:t>
            </a:r>
          </a:p>
        </p:txBody>
      </p:sp>
    </p:spTree>
    <p:extLst>
      <p:ext uri="{BB962C8B-B14F-4D97-AF65-F5344CB8AC3E}">
        <p14:creationId xmlns:p14="http://schemas.microsoft.com/office/powerpoint/2010/main" val="2057946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4. Read the application information carefully and FOLLOW DIRECTIONS!</a:t>
            </a:r>
          </a:p>
          <a:p>
            <a:pPr lvl="1"/>
            <a:r>
              <a:rPr lang="en-US" dirty="0"/>
              <a:t>For example:</a:t>
            </a:r>
          </a:p>
          <a:p>
            <a:pPr lvl="2"/>
            <a:r>
              <a:rPr lang="en-US" dirty="0"/>
              <a:t>I.) Volunteering does not mean helping out your 		grandma or neighbor.  Babysitting siblings is NOT 	volunteering, it is called "being part of a family"</a:t>
            </a:r>
          </a:p>
          <a:p>
            <a:pPr lvl="2"/>
            <a:r>
              <a:rPr lang="en-US" dirty="0"/>
              <a:t>II.) Leadership does not mean merely participating 	in an activity, 	you must actually LEAD</a:t>
            </a:r>
          </a:p>
          <a:p>
            <a:pPr lvl="2"/>
            <a:r>
              <a:rPr lang="en-US" dirty="0"/>
              <a:t>III.) Helping friends study for exams is not volunteering or leadership. That is just called "being a good friend"</a:t>
            </a:r>
          </a:p>
          <a:p>
            <a:endParaRPr lang="en-US" dirty="0"/>
          </a:p>
        </p:txBody>
      </p:sp>
      <p:sp>
        <p:nvSpPr>
          <p:cNvPr id="3" name="Title 2"/>
          <p:cNvSpPr>
            <a:spLocks noGrp="1"/>
          </p:cNvSpPr>
          <p:nvPr>
            <p:ph type="title"/>
          </p:nvPr>
        </p:nvSpPr>
        <p:spPr/>
        <p:txBody>
          <a:bodyPr/>
          <a:lstStyle/>
          <a:p>
            <a:r>
              <a:rPr lang="en-US" dirty="0"/>
              <a:t>Recommendations from FAC</a:t>
            </a:r>
          </a:p>
        </p:txBody>
      </p:sp>
    </p:spTree>
    <p:extLst>
      <p:ext uri="{BB962C8B-B14F-4D97-AF65-F5344CB8AC3E}">
        <p14:creationId xmlns:p14="http://schemas.microsoft.com/office/powerpoint/2010/main" val="1502475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5. Don't leave anything open to the committee's interpretation.  We are not that bright.  We will take you at face value with what you write down.  We cannot be guessing what you mean, nor will we "look into it" to give you the benefit of the doubt.  DO YOUR BEST!  This is National Honor Society.  It is not for the average.</a:t>
            </a:r>
          </a:p>
          <a:p>
            <a:endParaRPr lang="en-US" dirty="0"/>
          </a:p>
          <a:p>
            <a:endParaRPr lang="en-US" dirty="0"/>
          </a:p>
        </p:txBody>
      </p:sp>
      <p:sp>
        <p:nvSpPr>
          <p:cNvPr id="3" name="Title 2"/>
          <p:cNvSpPr>
            <a:spLocks noGrp="1"/>
          </p:cNvSpPr>
          <p:nvPr>
            <p:ph type="title"/>
          </p:nvPr>
        </p:nvSpPr>
        <p:spPr/>
        <p:txBody>
          <a:bodyPr/>
          <a:lstStyle/>
          <a:p>
            <a:r>
              <a:rPr lang="en-US" dirty="0"/>
              <a:t>Recommendations from FAC</a:t>
            </a:r>
          </a:p>
        </p:txBody>
      </p:sp>
    </p:spTree>
    <p:extLst>
      <p:ext uri="{BB962C8B-B14F-4D97-AF65-F5344CB8AC3E}">
        <p14:creationId xmlns:p14="http://schemas.microsoft.com/office/powerpoint/2010/main" val="2860970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Character:</a:t>
            </a:r>
          </a:p>
          <a:p>
            <a:pPr lvl="1"/>
            <a:r>
              <a:rPr lang="en-US" dirty="0"/>
              <a:t>NHS members exemplify values.</a:t>
            </a:r>
          </a:p>
          <a:p>
            <a:pPr lvl="1"/>
            <a:r>
              <a:rPr lang="en-US" dirty="0"/>
              <a:t>NHS members strive to follow the Mukwonago Way.</a:t>
            </a:r>
          </a:p>
          <a:p>
            <a:r>
              <a:rPr lang="en-US" dirty="0"/>
              <a:t>Scholarship: </a:t>
            </a:r>
          </a:p>
          <a:p>
            <a:pPr lvl="1"/>
            <a:r>
              <a:rPr lang="en-US" dirty="0"/>
              <a:t>MHS Chapter minimum </a:t>
            </a:r>
            <a:r>
              <a:rPr lang="en-US"/>
              <a:t>GPA 3.5</a:t>
            </a:r>
            <a:endParaRPr lang="en-US" dirty="0"/>
          </a:p>
          <a:p>
            <a:pPr lvl="1"/>
            <a:r>
              <a:rPr lang="en-US" dirty="0"/>
              <a:t>NHS members maintain commitment to scholarship</a:t>
            </a:r>
          </a:p>
          <a:p>
            <a:r>
              <a:rPr lang="en-US" dirty="0"/>
              <a:t>Leadership:</a:t>
            </a:r>
          </a:p>
          <a:p>
            <a:pPr lvl="1"/>
            <a:r>
              <a:rPr lang="en-US" dirty="0"/>
              <a:t>NHS members demonstrate leadership in promoting community and school activities.</a:t>
            </a:r>
          </a:p>
          <a:p>
            <a:pPr lvl="1"/>
            <a:r>
              <a:rPr lang="en-US" dirty="0"/>
              <a:t>NHS members display leadership in the classroom, community and school activities.</a:t>
            </a:r>
          </a:p>
          <a:p>
            <a:r>
              <a:rPr lang="en-US" dirty="0"/>
              <a:t>Service:</a:t>
            </a:r>
          </a:p>
          <a:p>
            <a:pPr lvl="1"/>
            <a:r>
              <a:rPr lang="en-US" dirty="0"/>
              <a:t>NHS members commit themselves to assisting others.</a:t>
            </a:r>
          </a:p>
          <a:p>
            <a:pPr lvl="1"/>
            <a:r>
              <a:rPr lang="en-US" dirty="0"/>
              <a:t>NHS members show compassion for others. </a:t>
            </a:r>
          </a:p>
        </p:txBody>
      </p:sp>
      <p:sp>
        <p:nvSpPr>
          <p:cNvPr id="3" name="Title 2"/>
          <p:cNvSpPr>
            <a:spLocks noGrp="1"/>
          </p:cNvSpPr>
          <p:nvPr>
            <p:ph type="title"/>
          </p:nvPr>
        </p:nvSpPr>
        <p:spPr/>
        <p:txBody>
          <a:bodyPr/>
          <a:lstStyle/>
          <a:p>
            <a:r>
              <a:rPr lang="en-US" dirty="0"/>
              <a:t>Membership Criteria</a:t>
            </a:r>
          </a:p>
        </p:txBody>
      </p:sp>
    </p:spTree>
    <p:extLst>
      <p:ext uri="{BB962C8B-B14F-4D97-AF65-F5344CB8AC3E}">
        <p14:creationId xmlns:p14="http://schemas.microsoft.com/office/powerpoint/2010/main" val="3478282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dirty="0"/>
              <a:t>Activity Forms/Essay/Teacher Rec. due by Monday, November 14 at 3:00 p.m.</a:t>
            </a:r>
          </a:p>
          <a:p>
            <a:endParaRPr lang="en-US" dirty="0"/>
          </a:p>
          <a:p>
            <a:r>
              <a:rPr lang="en-US" dirty="0"/>
              <a:t>If you have any questions while you are filling out the Activity Form, please see me in room 223. </a:t>
            </a:r>
          </a:p>
        </p:txBody>
      </p:sp>
      <p:sp>
        <p:nvSpPr>
          <p:cNvPr id="3" name="Title 2"/>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359565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a:t>Activity Form</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996" t="16225" r="18354" b="6281"/>
          <a:stretch/>
        </p:blipFill>
        <p:spPr bwMode="auto">
          <a:xfrm>
            <a:off x="26894" y="1371600"/>
            <a:ext cx="9117106"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7913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a:t>Activity Form</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8403" t="18056" r="18543" b="13833"/>
          <a:stretch/>
        </p:blipFill>
        <p:spPr bwMode="auto">
          <a:xfrm>
            <a:off x="0" y="1143000"/>
            <a:ext cx="9144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3903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Please make sure you fill this portion out completely. </a:t>
            </a:r>
          </a:p>
          <a:p>
            <a:endParaRPr lang="en-US" dirty="0"/>
          </a:p>
        </p:txBody>
      </p:sp>
      <p:sp>
        <p:nvSpPr>
          <p:cNvPr id="3" name="Title 2"/>
          <p:cNvSpPr>
            <a:spLocks noGrp="1"/>
          </p:cNvSpPr>
          <p:nvPr>
            <p:ph type="title"/>
          </p:nvPr>
        </p:nvSpPr>
        <p:spPr/>
        <p:txBody>
          <a:bodyPr/>
          <a:lstStyle/>
          <a:p>
            <a:r>
              <a:rPr lang="en-US" dirty="0"/>
              <a:t>Biographical Information</a:t>
            </a:r>
          </a:p>
        </p:txBody>
      </p:sp>
      <p:graphicFrame>
        <p:nvGraphicFramePr>
          <p:cNvPr id="4" name="Table 3"/>
          <p:cNvGraphicFramePr>
            <a:graphicFrameLocks noGrp="1"/>
          </p:cNvGraphicFramePr>
          <p:nvPr>
            <p:extLst>
              <p:ext uri="{D42A27DB-BD31-4B8C-83A1-F6EECF244321}">
                <p14:modId xmlns:p14="http://schemas.microsoft.com/office/powerpoint/2010/main" val="2764996364"/>
              </p:ext>
            </p:extLst>
          </p:nvPr>
        </p:nvGraphicFramePr>
        <p:xfrm>
          <a:off x="381000" y="2514600"/>
          <a:ext cx="8229600" cy="1458320"/>
        </p:xfrm>
        <a:graphic>
          <a:graphicData uri="http://schemas.openxmlformats.org/drawingml/2006/table">
            <a:tbl>
              <a:tblPr firstRow="1" firstCol="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248645">
                <a:tc gridSpan="2">
                  <a:txBody>
                    <a:bodyPr/>
                    <a:lstStyle/>
                    <a:p>
                      <a:pPr marL="0" marR="0" algn="ctr">
                        <a:lnSpc>
                          <a:spcPct val="115000"/>
                        </a:lnSpc>
                        <a:spcBef>
                          <a:spcPts val="0"/>
                        </a:spcBef>
                        <a:spcAft>
                          <a:spcPts val="0"/>
                        </a:spcAft>
                      </a:pPr>
                      <a:r>
                        <a:rPr lang="en-US" sz="1400" dirty="0">
                          <a:effectLst/>
                        </a:rPr>
                        <a:t>NHS Student Activity Form</a:t>
                      </a:r>
                      <a:endParaRPr lang="en-US" sz="1000" dirty="0">
                        <a:effectLst/>
                        <a:latin typeface="Calibri"/>
                        <a:ea typeface="Calibri"/>
                        <a:cs typeface="Times New Roman"/>
                      </a:endParaRPr>
                    </a:p>
                  </a:txBody>
                  <a:tcPr marL="60810" marR="60810" marT="0" marB="0"/>
                </a:tc>
                <a:tc hMerge="1">
                  <a:txBody>
                    <a:bodyPr/>
                    <a:lstStyle/>
                    <a:p>
                      <a:endParaRPr lang="en-US"/>
                    </a:p>
                  </a:txBody>
                  <a:tcPr/>
                </a:tc>
                <a:extLst>
                  <a:ext uri="{0D108BD9-81ED-4DB2-BD59-A6C34878D82A}">
                    <a16:rowId xmlns:a16="http://schemas.microsoft.com/office/drawing/2014/main" val="10000"/>
                  </a:ext>
                </a:extLst>
              </a:tr>
              <a:tr h="341887">
                <a:tc>
                  <a:txBody>
                    <a:bodyPr/>
                    <a:lstStyle/>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Name: John</a:t>
                      </a:r>
                      <a:r>
                        <a:rPr lang="en-US" sz="1000" baseline="0" dirty="0">
                          <a:effectLst/>
                        </a:rPr>
                        <a:t> Doe</a:t>
                      </a:r>
                      <a:endParaRPr lang="en-US" sz="1000" dirty="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Grade: 11</a:t>
                      </a:r>
                      <a:endParaRPr lang="en-US" sz="1000" dirty="0">
                        <a:effectLst/>
                        <a:latin typeface="Calibri"/>
                        <a:ea typeface="Calibri"/>
                        <a:cs typeface="Times New Roman"/>
                      </a:endParaRPr>
                    </a:p>
                  </a:txBody>
                  <a:tcPr marL="60810" marR="60810" marT="0" marB="0"/>
                </a:tc>
                <a:extLst>
                  <a:ext uri="{0D108BD9-81ED-4DB2-BD59-A6C34878D82A}">
                    <a16:rowId xmlns:a16="http://schemas.microsoft.com/office/drawing/2014/main" val="10001"/>
                  </a:ext>
                </a:extLst>
              </a:tr>
              <a:tr h="341887">
                <a:tc>
                  <a:txBody>
                    <a:bodyPr/>
                    <a:lstStyle/>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Address:   </a:t>
                      </a:r>
                      <a:r>
                        <a:rPr lang="en-US" sz="1000" dirty="0">
                          <a:effectLst/>
                          <a:latin typeface="Calibri"/>
                          <a:ea typeface="Calibri"/>
                          <a:cs typeface="Times New Roman"/>
                        </a:rPr>
                        <a:t>605 W. School Rd.</a:t>
                      </a:r>
                    </a:p>
                  </a:txBody>
                  <a:tcPr marL="60810" marR="60810" marT="0" marB="0"/>
                </a:tc>
                <a:tc>
                  <a:txBody>
                    <a:bodyPr/>
                    <a:lstStyle/>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First Hour Teacher: Mr.</a:t>
                      </a:r>
                      <a:r>
                        <a:rPr lang="en-US" sz="1000" baseline="0" dirty="0">
                          <a:effectLst/>
                        </a:rPr>
                        <a:t> </a:t>
                      </a:r>
                      <a:r>
                        <a:rPr lang="en-US" sz="1000" baseline="0" dirty="0" err="1">
                          <a:effectLst/>
                        </a:rPr>
                        <a:t>Bice</a:t>
                      </a:r>
                      <a:endParaRPr lang="en-US" sz="1000" dirty="0">
                        <a:effectLst/>
                        <a:latin typeface="Calibri"/>
                        <a:ea typeface="Calibri"/>
                        <a:cs typeface="Times New Roman"/>
                      </a:endParaRPr>
                    </a:p>
                  </a:txBody>
                  <a:tcPr marL="60810" marR="60810" marT="0" marB="0"/>
                </a:tc>
                <a:extLst>
                  <a:ext uri="{0D108BD9-81ED-4DB2-BD59-A6C34878D82A}">
                    <a16:rowId xmlns:a16="http://schemas.microsoft.com/office/drawing/2014/main" val="10002"/>
                  </a:ext>
                </a:extLst>
              </a:tr>
              <a:tr h="341887">
                <a:tc>
                  <a:txBody>
                    <a:bodyPr/>
                    <a:lstStyle/>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City:   Mukwonago                                        State:     WI                Zip:</a:t>
                      </a:r>
                      <a:r>
                        <a:rPr lang="en-US" sz="1000" baseline="0" dirty="0">
                          <a:effectLst/>
                        </a:rPr>
                        <a:t> 53022</a:t>
                      </a:r>
                      <a:endParaRPr lang="en-US" sz="1000" dirty="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Room Number: 205</a:t>
                      </a:r>
                      <a:endParaRPr lang="en-US" sz="1000" dirty="0">
                        <a:effectLst/>
                        <a:latin typeface="Calibri"/>
                        <a:ea typeface="Calibri"/>
                        <a:cs typeface="Times New Roman"/>
                      </a:endParaRPr>
                    </a:p>
                  </a:txBody>
                  <a:tcPr marL="60810" marR="6081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75783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buNone/>
            </a:pPr>
            <a:r>
              <a:rPr lang="en-US" dirty="0"/>
              <a:t> </a:t>
            </a:r>
          </a:p>
          <a:p>
            <a:r>
              <a:rPr lang="en-US" dirty="0"/>
              <a:t>List at least two different activities that you participated in during your high school years that would </a:t>
            </a:r>
            <a:r>
              <a:rPr lang="en-US" b="1" i="1" dirty="0"/>
              <a:t>show evidence of your leadership abilities</a:t>
            </a:r>
            <a:r>
              <a:rPr lang="en-US" dirty="0"/>
              <a:t>.  Activities can be related to school, the community, or your church.</a:t>
            </a:r>
          </a:p>
          <a:p>
            <a:pPr marL="109728" indent="0">
              <a:buNone/>
            </a:pPr>
            <a:endParaRPr lang="en-US" dirty="0"/>
          </a:p>
          <a:p>
            <a:r>
              <a:rPr lang="en-US" dirty="0"/>
              <a:t>Be sure to list the specific dates (month, day, year) that you participated in each activity and include a detailed description of the leadership role that you assumed in each activity.  </a:t>
            </a:r>
          </a:p>
          <a:p>
            <a:pPr marL="109728" indent="0">
              <a:buNone/>
            </a:pPr>
            <a:r>
              <a:rPr lang="en-US" dirty="0"/>
              <a:t>	</a:t>
            </a:r>
          </a:p>
          <a:p>
            <a:r>
              <a:rPr lang="en-US" dirty="0"/>
              <a:t>You must list a contact person/supervisor for each activity along with the person's phone number.</a:t>
            </a:r>
          </a:p>
          <a:p>
            <a:pPr marL="109728" indent="0">
              <a:buNone/>
            </a:pPr>
            <a:r>
              <a:rPr lang="en-US" dirty="0"/>
              <a:t> </a:t>
            </a:r>
          </a:p>
          <a:p>
            <a:r>
              <a:rPr lang="en-US" dirty="0"/>
              <a:t>Put down as many activities as you can.  Two should be the minimum.  Attach a separate page if you need more room.  </a:t>
            </a:r>
            <a:r>
              <a:rPr lang="en-US" b="1" u="sng" dirty="0"/>
              <a:t>Do not list the same activities under both Leadership and Service</a:t>
            </a:r>
            <a:r>
              <a:rPr lang="en-US" dirty="0"/>
              <a:t>.  An activity will count only if it is listed under </a:t>
            </a:r>
            <a:r>
              <a:rPr lang="en-US" u="sng" dirty="0"/>
              <a:t>one</a:t>
            </a:r>
            <a:r>
              <a:rPr lang="en-US" dirty="0"/>
              <a:t> of the categories.</a:t>
            </a:r>
          </a:p>
          <a:p>
            <a:endParaRPr lang="en-US" dirty="0"/>
          </a:p>
        </p:txBody>
      </p:sp>
      <p:sp>
        <p:nvSpPr>
          <p:cNvPr id="3" name="Title 2"/>
          <p:cNvSpPr>
            <a:spLocks noGrp="1"/>
          </p:cNvSpPr>
          <p:nvPr>
            <p:ph type="title"/>
          </p:nvPr>
        </p:nvSpPr>
        <p:spPr/>
        <p:txBody>
          <a:bodyPr/>
          <a:lstStyle/>
          <a:p>
            <a:r>
              <a:rPr lang="en-US" dirty="0"/>
              <a:t>Leadership</a:t>
            </a:r>
          </a:p>
        </p:txBody>
      </p:sp>
    </p:spTree>
    <p:extLst>
      <p:ext uri="{BB962C8B-B14F-4D97-AF65-F5344CB8AC3E}">
        <p14:creationId xmlns:p14="http://schemas.microsoft.com/office/powerpoint/2010/main" val="3024004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the committee is looking for:</a:t>
            </a:r>
          </a:p>
          <a:p>
            <a:endParaRPr lang="en-US" dirty="0"/>
          </a:p>
        </p:txBody>
      </p:sp>
      <p:sp>
        <p:nvSpPr>
          <p:cNvPr id="3" name="Title 2"/>
          <p:cNvSpPr>
            <a:spLocks noGrp="1"/>
          </p:cNvSpPr>
          <p:nvPr>
            <p:ph type="title"/>
          </p:nvPr>
        </p:nvSpPr>
        <p:spPr/>
        <p:txBody>
          <a:bodyPr/>
          <a:lstStyle/>
          <a:p>
            <a:r>
              <a:rPr lang="en-US" dirty="0"/>
              <a:t>Examples of Leadership</a:t>
            </a:r>
          </a:p>
        </p:txBody>
      </p:sp>
      <p:graphicFrame>
        <p:nvGraphicFramePr>
          <p:cNvPr id="4" name="Table 3"/>
          <p:cNvGraphicFramePr>
            <a:graphicFrameLocks noGrp="1"/>
          </p:cNvGraphicFramePr>
          <p:nvPr>
            <p:extLst>
              <p:ext uri="{D42A27DB-BD31-4B8C-83A1-F6EECF244321}">
                <p14:modId xmlns:p14="http://schemas.microsoft.com/office/powerpoint/2010/main" val="866479591"/>
              </p:ext>
            </p:extLst>
          </p:nvPr>
        </p:nvGraphicFramePr>
        <p:xfrm>
          <a:off x="152400" y="2057400"/>
          <a:ext cx="8229601" cy="1749565"/>
        </p:xfrm>
        <a:graphic>
          <a:graphicData uri="http://schemas.openxmlformats.org/drawingml/2006/table">
            <a:tbl>
              <a:tblPr firstRow="1" firstCol="1" bandRow="1">
                <a:tableStyleId>{5C22544A-7EE6-4342-B048-85BDC9FD1C3A}</a:tableStyleId>
              </a:tblPr>
              <a:tblGrid>
                <a:gridCol w="1378357">
                  <a:extLst>
                    <a:ext uri="{9D8B030D-6E8A-4147-A177-3AD203B41FA5}">
                      <a16:colId xmlns:a16="http://schemas.microsoft.com/office/drawing/2014/main" val="20000"/>
                    </a:ext>
                  </a:extLst>
                </a:gridCol>
                <a:gridCol w="1317547">
                  <a:extLst>
                    <a:ext uri="{9D8B030D-6E8A-4147-A177-3AD203B41FA5}">
                      <a16:colId xmlns:a16="http://schemas.microsoft.com/office/drawing/2014/main" val="20001"/>
                    </a:ext>
                  </a:extLst>
                </a:gridCol>
                <a:gridCol w="3344542">
                  <a:extLst>
                    <a:ext uri="{9D8B030D-6E8A-4147-A177-3AD203B41FA5}">
                      <a16:colId xmlns:a16="http://schemas.microsoft.com/office/drawing/2014/main" val="20002"/>
                    </a:ext>
                  </a:extLst>
                </a:gridCol>
                <a:gridCol w="2189155">
                  <a:extLst>
                    <a:ext uri="{9D8B030D-6E8A-4147-A177-3AD203B41FA5}">
                      <a16:colId xmlns:a16="http://schemas.microsoft.com/office/drawing/2014/main" val="20003"/>
                    </a:ext>
                  </a:extLst>
                </a:gridCol>
              </a:tblGrid>
              <a:tr h="217564">
                <a:tc gridSpan="4">
                  <a:txBody>
                    <a:bodyPr/>
                    <a:lstStyle/>
                    <a:p>
                      <a:pPr marL="0" marR="0" algn="ctr">
                        <a:lnSpc>
                          <a:spcPct val="115000"/>
                        </a:lnSpc>
                        <a:spcBef>
                          <a:spcPts val="0"/>
                        </a:spcBef>
                        <a:spcAft>
                          <a:spcPts val="0"/>
                        </a:spcAft>
                      </a:pPr>
                      <a:r>
                        <a:rPr lang="en-US" sz="1200" dirty="0">
                          <a:effectLst/>
                        </a:rPr>
                        <a:t>Leadership</a:t>
                      </a:r>
                      <a:endParaRPr lang="en-US" sz="1000" dirty="0">
                        <a:effectLst/>
                        <a:latin typeface="Calibri"/>
                        <a:ea typeface="Calibri"/>
                        <a:cs typeface="Times New Roman"/>
                      </a:endParaRPr>
                    </a:p>
                  </a:txBody>
                  <a:tcPr marL="60810" marR="6081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0806">
                <a:tc>
                  <a:txBody>
                    <a:bodyPr/>
                    <a:lstStyle/>
                    <a:p>
                      <a:pPr marL="0" marR="0">
                        <a:lnSpc>
                          <a:spcPct val="115000"/>
                        </a:lnSpc>
                        <a:spcBef>
                          <a:spcPts val="0"/>
                        </a:spcBef>
                        <a:spcAft>
                          <a:spcPts val="0"/>
                        </a:spcAft>
                      </a:pPr>
                      <a:r>
                        <a:rPr lang="en-US" sz="1000">
                          <a:effectLst/>
                        </a:rPr>
                        <a:t>Organization</a:t>
                      </a:r>
                      <a:endParaRPr lang="en-US" sz="100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a:effectLst/>
                        </a:rPr>
                        <a:t>Dates (From – To)</a:t>
                      </a:r>
                    </a:p>
                    <a:p>
                      <a:pPr marL="0" marR="0">
                        <a:lnSpc>
                          <a:spcPct val="115000"/>
                        </a:lnSpc>
                        <a:spcBef>
                          <a:spcPts val="0"/>
                        </a:spcBef>
                        <a:spcAft>
                          <a:spcPts val="0"/>
                        </a:spcAft>
                      </a:pPr>
                      <a:r>
                        <a:rPr lang="en-US" sz="800">
                          <a:effectLst/>
                        </a:rPr>
                        <a:t>Month, Day, Year</a:t>
                      </a:r>
                      <a:endParaRPr lang="en-US" sz="100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a:effectLst/>
                        </a:rPr>
                        <a:t>Description of Activity &amp; Responsibilities</a:t>
                      </a:r>
                      <a:endParaRPr lang="en-US" sz="100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a:effectLst/>
                        </a:rPr>
                        <a:t>Supervisor</a:t>
                      </a:r>
                    </a:p>
                    <a:p>
                      <a:pPr marL="0" marR="0">
                        <a:lnSpc>
                          <a:spcPct val="115000"/>
                        </a:lnSpc>
                        <a:spcBef>
                          <a:spcPts val="0"/>
                        </a:spcBef>
                        <a:spcAft>
                          <a:spcPts val="0"/>
                        </a:spcAft>
                      </a:pPr>
                      <a:r>
                        <a:rPr lang="en-US" sz="800">
                          <a:effectLst/>
                        </a:rPr>
                        <a:t>(Name, Address, Phone)</a:t>
                      </a:r>
                      <a:endParaRPr lang="en-US" sz="1000">
                        <a:effectLst/>
                        <a:latin typeface="Calibri"/>
                        <a:ea typeface="Calibri"/>
                        <a:cs typeface="Times New Roman"/>
                      </a:endParaRPr>
                    </a:p>
                  </a:txBody>
                  <a:tcPr marL="60810" marR="60810" marT="0" marB="0"/>
                </a:tc>
                <a:extLst>
                  <a:ext uri="{0D108BD9-81ED-4DB2-BD59-A6C34878D82A}">
                    <a16:rowId xmlns:a16="http://schemas.microsoft.com/office/drawing/2014/main" val="10001"/>
                  </a:ext>
                </a:extLst>
              </a:tr>
              <a:tr h="1196603">
                <a:tc>
                  <a:txBody>
                    <a:bodyPr/>
                    <a:lstStyle/>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solidFill>
                            <a:schemeClr val="tx1"/>
                          </a:solidFill>
                          <a:effectLst/>
                        </a:rPr>
                        <a:t>Volley</a:t>
                      </a:r>
                      <a:r>
                        <a:rPr lang="en-US" sz="1000" baseline="0" dirty="0">
                          <a:solidFill>
                            <a:schemeClr val="tx1"/>
                          </a:solidFill>
                          <a:effectLst/>
                        </a:rPr>
                        <a:t>ball</a:t>
                      </a:r>
                      <a:endParaRPr lang="en-US" sz="1000" dirty="0">
                        <a:solidFill>
                          <a:schemeClr val="tx1"/>
                        </a:solidFill>
                        <a:effectLst/>
                      </a:endParaRPr>
                    </a:p>
                    <a:p>
                      <a:pPr marL="0" marR="0">
                        <a:lnSpc>
                          <a:spcPct val="115000"/>
                        </a:lnSpc>
                        <a:spcBef>
                          <a:spcPts val="0"/>
                        </a:spcBef>
                        <a:spcAft>
                          <a:spcPts val="0"/>
                        </a:spcAft>
                      </a:pPr>
                      <a:r>
                        <a:rPr lang="en-US" sz="1000" dirty="0">
                          <a:solidFill>
                            <a:schemeClr val="tx1"/>
                          </a:solidFill>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0810" marR="60810" marT="0" marB="0">
                    <a:solidFill>
                      <a:schemeClr val="bg2"/>
                    </a:solidFill>
                  </a:tcPr>
                </a:tc>
                <a:tc>
                  <a:txBody>
                    <a:bodyPr/>
                    <a:lstStyle/>
                    <a:p>
                      <a:pPr marL="0" marR="0">
                        <a:lnSpc>
                          <a:spcPct val="115000"/>
                        </a:lnSpc>
                        <a:spcBef>
                          <a:spcPts val="0"/>
                        </a:spcBef>
                        <a:spcAft>
                          <a:spcPts val="0"/>
                        </a:spcAft>
                      </a:pPr>
                      <a:r>
                        <a:rPr lang="en-US" sz="1000" b="1" dirty="0">
                          <a:effectLst/>
                        </a:rPr>
                        <a:t> </a:t>
                      </a:r>
                    </a:p>
                    <a:p>
                      <a:pPr marL="0" marR="0">
                        <a:lnSpc>
                          <a:spcPct val="115000"/>
                        </a:lnSpc>
                        <a:spcBef>
                          <a:spcPts val="0"/>
                        </a:spcBef>
                        <a:spcAft>
                          <a:spcPts val="0"/>
                        </a:spcAft>
                      </a:pPr>
                      <a:endParaRPr lang="en-US" sz="1000" b="1" dirty="0">
                        <a:effectLst/>
                        <a:latin typeface="Calibri"/>
                        <a:ea typeface="Calibri"/>
                        <a:cs typeface="Times New Roman"/>
                      </a:endParaRPr>
                    </a:p>
                    <a:p>
                      <a:pPr marL="0" marR="0">
                        <a:lnSpc>
                          <a:spcPct val="115000"/>
                        </a:lnSpc>
                        <a:spcBef>
                          <a:spcPts val="0"/>
                        </a:spcBef>
                        <a:spcAft>
                          <a:spcPts val="0"/>
                        </a:spcAft>
                      </a:pPr>
                      <a:r>
                        <a:rPr lang="en-US" sz="1000" b="1" dirty="0">
                          <a:effectLst/>
                          <a:latin typeface="Calibri"/>
                          <a:ea typeface="Calibri"/>
                          <a:cs typeface="Times New Roman"/>
                        </a:rPr>
                        <a:t>9/2009 – 9/2012</a:t>
                      </a:r>
                    </a:p>
                  </a:txBody>
                  <a:tcPr marL="60810" marR="60810" marT="0" marB="0"/>
                </a:tc>
                <a:tc>
                  <a:txBody>
                    <a:bodyPr/>
                    <a:lstStyle/>
                    <a:p>
                      <a:pPr marL="0" marR="0">
                        <a:lnSpc>
                          <a:spcPct val="115000"/>
                        </a:lnSpc>
                        <a:spcBef>
                          <a:spcPts val="0"/>
                        </a:spcBef>
                        <a:spcAft>
                          <a:spcPts val="0"/>
                        </a:spcAft>
                      </a:pPr>
                      <a:r>
                        <a:rPr lang="en-US" sz="1000" b="1" dirty="0">
                          <a:effectLst/>
                        </a:rPr>
                        <a:t>Captain</a:t>
                      </a:r>
                      <a:r>
                        <a:rPr lang="en-US" sz="1000" b="1" baseline="0" dirty="0">
                          <a:effectLst/>
                        </a:rPr>
                        <a:t> of the volleyball team.</a:t>
                      </a:r>
                    </a:p>
                    <a:p>
                      <a:pPr marL="0" marR="0">
                        <a:lnSpc>
                          <a:spcPct val="115000"/>
                        </a:lnSpc>
                        <a:spcBef>
                          <a:spcPts val="0"/>
                        </a:spcBef>
                        <a:spcAft>
                          <a:spcPts val="0"/>
                        </a:spcAft>
                      </a:pPr>
                      <a:r>
                        <a:rPr lang="en-US" sz="1000" b="1" baseline="0" dirty="0">
                          <a:effectLst/>
                        </a:rPr>
                        <a:t> - Led team during games</a:t>
                      </a:r>
                    </a:p>
                    <a:p>
                      <a:pPr marL="0" marR="0">
                        <a:lnSpc>
                          <a:spcPct val="115000"/>
                        </a:lnSpc>
                        <a:spcBef>
                          <a:spcPts val="0"/>
                        </a:spcBef>
                        <a:spcAft>
                          <a:spcPts val="0"/>
                        </a:spcAft>
                      </a:pPr>
                      <a:r>
                        <a:rPr lang="en-US" sz="1000" b="1" baseline="0" dirty="0">
                          <a:effectLst/>
                        </a:rPr>
                        <a:t> - Organized Captain’s practices</a:t>
                      </a:r>
                    </a:p>
                    <a:p>
                      <a:pPr marL="0" marR="0">
                        <a:lnSpc>
                          <a:spcPct val="115000"/>
                        </a:lnSpc>
                        <a:spcBef>
                          <a:spcPts val="0"/>
                        </a:spcBef>
                        <a:spcAft>
                          <a:spcPts val="0"/>
                        </a:spcAft>
                      </a:pPr>
                      <a:r>
                        <a:rPr lang="en-US" sz="1000" b="1" baseline="0" dirty="0">
                          <a:effectLst/>
                        </a:rPr>
                        <a:t> - Called plays and got the players set on the court</a:t>
                      </a:r>
                    </a:p>
                    <a:p>
                      <a:pPr marL="0" marR="0">
                        <a:lnSpc>
                          <a:spcPct val="115000"/>
                        </a:lnSpc>
                        <a:spcBef>
                          <a:spcPts val="0"/>
                        </a:spcBef>
                        <a:spcAft>
                          <a:spcPts val="0"/>
                        </a:spcAft>
                      </a:pPr>
                      <a:r>
                        <a:rPr lang="en-US" sz="1000" b="1" baseline="0" dirty="0">
                          <a:effectLst/>
                        </a:rPr>
                        <a:t> - Created a positive playing atmosphere for the               team.</a:t>
                      </a:r>
                      <a:endParaRPr lang="en-US" sz="1000" b="1" dirty="0">
                        <a:effectLst/>
                      </a:endParaRPr>
                    </a:p>
                    <a:p>
                      <a:pPr marL="0" marR="0">
                        <a:lnSpc>
                          <a:spcPct val="115000"/>
                        </a:lnSpc>
                        <a:spcBef>
                          <a:spcPts val="0"/>
                        </a:spcBef>
                        <a:spcAft>
                          <a:spcPts val="0"/>
                        </a:spcAft>
                      </a:pPr>
                      <a:endParaRPr lang="en-US" sz="1000" b="1" dirty="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endParaRPr lang="en-US" sz="1000" b="1" dirty="0">
                        <a:effectLst/>
                      </a:endParaRPr>
                    </a:p>
                    <a:p>
                      <a:pPr marL="0" marR="0">
                        <a:lnSpc>
                          <a:spcPct val="115000"/>
                        </a:lnSpc>
                        <a:spcBef>
                          <a:spcPts val="0"/>
                        </a:spcBef>
                        <a:spcAft>
                          <a:spcPts val="0"/>
                        </a:spcAft>
                      </a:pPr>
                      <a:r>
                        <a:rPr lang="en-US" sz="1000" b="1" dirty="0">
                          <a:effectLst/>
                        </a:rPr>
                        <a:t>Coach</a:t>
                      </a:r>
                      <a:r>
                        <a:rPr lang="en-US" sz="1000" b="1" baseline="0" dirty="0">
                          <a:effectLst/>
                        </a:rPr>
                        <a:t> Jones</a:t>
                      </a:r>
                    </a:p>
                    <a:p>
                      <a:pPr marL="0" marR="0">
                        <a:lnSpc>
                          <a:spcPct val="115000"/>
                        </a:lnSpc>
                        <a:spcBef>
                          <a:spcPts val="0"/>
                        </a:spcBef>
                        <a:spcAft>
                          <a:spcPts val="0"/>
                        </a:spcAft>
                      </a:pPr>
                      <a:r>
                        <a:rPr lang="en-US" sz="1000" b="1" baseline="0" dirty="0">
                          <a:effectLst/>
                          <a:latin typeface="Calibri"/>
                          <a:ea typeface="Calibri"/>
                          <a:cs typeface="Times New Roman"/>
                        </a:rPr>
                        <a:t>MHS</a:t>
                      </a:r>
                      <a:endParaRPr lang="en-US" sz="1000" b="1" dirty="0">
                        <a:effectLst/>
                        <a:latin typeface="Calibri"/>
                        <a:ea typeface="Calibri"/>
                        <a:cs typeface="Times New Roman"/>
                      </a:endParaRPr>
                    </a:p>
                  </a:txBody>
                  <a:tcPr marL="60810" marR="60810" marT="0" marB="0"/>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52489140"/>
              </p:ext>
            </p:extLst>
          </p:nvPr>
        </p:nvGraphicFramePr>
        <p:xfrm>
          <a:off x="152400" y="3810000"/>
          <a:ext cx="8229601" cy="1221105"/>
        </p:xfrm>
        <a:graphic>
          <a:graphicData uri="http://schemas.openxmlformats.org/drawingml/2006/table">
            <a:tbl>
              <a:tblPr firstRow="1" firstCol="1" bandRow="1">
                <a:tableStyleId>{5C22544A-7EE6-4342-B048-85BDC9FD1C3A}</a:tableStyleId>
              </a:tblPr>
              <a:tblGrid>
                <a:gridCol w="1378357">
                  <a:extLst>
                    <a:ext uri="{9D8B030D-6E8A-4147-A177-3AD203B41FA5}">
                      <a16:colId xmlns:a16="http://schemas.microsoft.com/office/drawing/2014/main" val="20000"/>
                    </a:ext>
                  </a:extLst>
                </a:gridCol>
                <a:gridCol w="1317547">
                  <a:extLst>
                    <a:ext uri="{9D8B030D-6E8A-4147-A177-3AD203B41FA5}">
                      <a16:colId xmlns:a16="http://schemas.microsoft.com/office/drawing/2014/main" val="20001"/>
                    </a:ext>
                  </a:extLst>
                </a:gridCol>
                <a:gridCol w="3344542">
                  <a:extLst>
                    <a:ext uri="{9D8B030D-6E8A-4147-A177-3AD203B41FA5}">
                      <a16:colId xmlns:a16="http://schemas.microsoft.com/office/drawing/2014/main" val="20002"/>
                    </a:ext>
                  </a:extLst>
                </a:gridCol>
                <a:gridCol w="2189155">
                  <a:extLst>
                    <a:ext uri="{9D8B030D-6E8A-4147-A177-3AD203B41FA5}">
                      <a16:colId xmlns:a16="http://schemas.microsoft.com/office/drawing/2014/main" val="20003"/>
                    </a:ext>
                  </a:extLst>
                </a:gridCol>
              </a:tblGrid>
              <a:tr h="1196603">
                <a:tc>
                  <a:txBody>
                    <a:bodyPr/>
                    <a:lstStyle/>
                    <a:p>
                      <a:pPr marL="0" marR="0">
                        <a:lnSpc>
                          <a:spcPct val="115000"/>
                        </a:lnSpc>
                        <a:spcBef>
                          <a:spcPts val="0"/>
                        </a:spcBef>
                        <a:spcAft>
                          <a:spcPts val="0"/>
                        </a:spcAft>
                      </a:pPr>
                      <a:r>
                        <a:rPr lang="en-US" sz="1000" b="1" dirty="0">
                          <a:solidFill>
                            <a:schemeClr val="tx1"/>
                          </a:solidFill>
                          <a:effectLst/>
                        </a:rPr>
                        <a:t> </a:t>
                      </a:r>
                    </a:p>
                    <a:p>
                      <a:pPr marL="0" marR="0">
                        <a:lnSpc>
                          <a:spcPct val="115000"/>
                        </a:lnSpc>
                        <a:spcBef>
                          <a:spcPts val="0"/>
                        </a:spcBef>
                        <a:spcAft>
                          <a:spcPts val="0"/>
                        </a:spcAft>
                      </a:pPr>
                      <a:r>
                        <a:rPr lang="en-US" sz="1000" b="1" dirty="0">
                          <a:solidFill>
                            <a:schemeClr val="tx1"/>
                          </a:solidFill>
                          <a:effectLst/>
                        </a:rPr>
                        <a:t> </a:t>
                      </a:r>
                    </a:p>
                    <a:p>
                      <a:pPr marL="0" marR="0">
                        <a:lnSpc>
                          <a:spcPct val="115000"/>
                        </a:lnSpc>
                        <a:spcBef>
                          <a:spcPts val="0"/>
                        </a:spcBef>
                        <a:spcAft>
                          <a:spcPts val="0"/>
                        </a:spcAft>
                      </a:pPr>
                      <a:r>
                        <a:rPr lang="en-US" sz="1000" b="1" dirty="0">
                          <a:solidFill>
                            <a:schemeClr val="tx1"/>
                          </a:solidFill>
                          <a:effectLst/>
                        </a:rPr>
                        <a:t> St. John’s Church</a:t>
                      </a:r>
                    </a:p>
                    <a:p>
                      <a:pPr marL="0" marR="0">
                        <a:lnSpc>
                          <a:spcPct val="115000"/>
                        </a:lnSpc>
                        <a:spcBef>
                          <a:spcPts val="0"/>
                        </a:spcBef>
                        <a:spcAft>
                          <a:spcPts val="0"/>
                        </a:spcAft>
                      </a:pPr>
                      <a:r>
                        <a:rPr lang="en-US" sz="1000" b="1" dirty="0">
                          <a:solidFill>
                            <a:schemeClr val="tx1"/>
                          </a:solidFill>
                          <a:effectLst/>
                        </a:rPr>
                        <a:t> </a:t>
                      </a:r>
                    </a:p>
                    <a:p>
                      <a:pPr marL="0" marR="0">
                        <a:lnSpc>
                          <a:spcPct val="115000"/>
                        </a:lnSpc>
                        <a:spcBef>
                          <a:spcPts val="0"/>
                        </a:spcBef>
                        <a:spcAft>
                          <a:spcPts val="0"/>
                        </a:spcAft>
                      </a:pPr>
                      <a:r>
                        <a:rPr lang="en-US" sz="1000" b="1" dirty="0">
                          <a:solidFill>
                            <a:schemeClr val="tx1"/>
                          </a:solidFill>
                          <a:effectLst/>
                        </a:rPr>
                        <a:t> </a:t>
                      </a:r>
                    </a:p>
                    <a:p>
                      <a:pPr marL="0" marR="0">
                        <a:lnSpc>
                          <a:spcPct val="115000"/>
                        </a:lnSpc>
                        <a:spcBef>
                          <a:spcPts val="0"/>
                        </a:spcBef>
                        <a:spcAft>
                          <a:spcPts val="0"/>
                        </a:spcAft>
                      </a:pPr>
                      <a:r>
                        <a:rPr lang="en-US" sz="1000" b="1" dirty="0">
                          <a:solidFill>
                            <a:schemeClr val="tx1"/>
                          </a:solidFill>
                          <a:effectLst/>
                        </a:rPr>
                        <a:t> </a:t>
                      </a:r>
                    </a:p>
                    <a:p>
                      <a:pPr marL="0" marR="0">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60810" marR="60810" marT="0" marB="0">
                    <a:solidFill>
                      <a:schemeClr val="bg2"/>
                    </a:solidFill>
                  </a:tcPr>
                </a:tc>
                <a:tc>
                  <a:txBody>
                    <a:bodyPr/>
                    <a:lstStyle/>
                    <a:p>
                      <a:pPr marL="0" marR="0">
                        <a:lnSpc>
                          <a:spcPct val="115000"/>
                        </a:lnSpc>
                        <a:spcBef>
                          <a:spcPts val="0"/>
                        </a:spcBef>
                        <a:spcAft>
                          <a:spcPts val="0"/>
                        </a:spcAft>
                      </a:pPr>
                      <a:r>
                        <a:rPr lang="en-US" sz="1000" b="1" dirty="0">
                          <a:solidFill>
                            <a:schemeClr val="tx1"/>
                          </a:solidFill>
                          <a:effectLst/>
                        </a:rPr>
                        <a:t> </a:t>
                      </a:r>
                    </a:p>
                    <a:p>
                      <a:pPr marL="0" marR="0">
                        <a:lnSpc>
                          <a:spcPct val="115000"/>
                        </a:lnSpc>
                        <a:spcBef>
                          <a:spcPts val="0"/>
                        </a:spcBef>
                        <a:spcAft>
                          <a:spcPts val="0"/>
                        </a:spcAft>
                      </a:pPr>
                      <a:endParaRPr lang="en-US" sz="1000" b="1" dirty="0">
                        <a:solidFill>
                          <a:schemeClr val="tx1"/>
                        </a:solidFill>
                        <a:effectLst/>
                        <a:latin typeface="Calibri"/>
                        <a:ea typeface="Calibri"/>
                        <a:cs typeface="Times New Roman"/>
                      </a:endParaRPr>
                    </a:p>
                    <a:p>
                      <a:pPr marL="0" marR="0">
                        <a:lnSpc>
                          <a:spcPct val="115000"/>
                        </a:lnSpc>
                        <a:spcBef>
                          <a:spcPts val="0"/>
                        </a:spcBef>
                        <a:spcAft>
                          <a:spcPts val="0"/>
                        </a:spcAft>
                      </a:pPr>
                      <a:r>
                        <a:rPr lang="en-US" sz="1000" b="1" dirty="0">
                          <a:solidFill>
                            <a:schemeClr val="tx1"/>
                          </a:solidFill>
                          <a:effectLst/>
                          <a:latin typeface="Calibri"/>
                          <a:ea typeface="Calibri"/>
                          <a:cs typeface="Times New Roman"/>
                        </a:rPr>
                        <a:t>6/20/11</a:t>
                      </a:r>
                      <a:r>
                        <a:rPr lang="en-US" sz="1000" b="1" baseline="0" dirty="0">
                          <a:solidFill>
                            <a:schemeClr val="tx1"/>
                          </a:solidFill>
                          <a:effectLst/>
                          <a:latin typeface="Calibri"/>
                          <a:ea typeface="Calibri"/>
                          <a:cs typeface="Times New Roman"/>
                        </a:rPr>
                        <a:t> – 6/24/11</a:t>
                      </a:r>
                      <a:endParaRPr lang="en-US" sz="1000" b="1" dirty="0">
                        <a:solidFill>
                          <a:schemeClr val="tx1"/>
                        </a:solidFill>
                        <a:effectLst/>
                        <a:latin typeface="Calibri"/>
                        <a:ea typeface="Calibri"/>
                        <a:cs typeface="Times New Roman"/>
                      </a:endParaRPr>
                    </a:p>
                  </a:txBody>
                  <a:tcPr marL="60810" marR="60810" marT="0" marB="0">
                    <a:solidFill>
                      <a:schemeClr val="bg2"/>
                    </a:solidFill>
                  </a:tcPr>
                </a:tc>
                <a:tc>
                  <a:txBody>
                    <a:bodyPr/>
                    <a:lstStyle/>
                    <a:p>
                      <a:pPr marL="0" marR="0">
                        <a:lnSpc>
                          <a:spcPct val="115000"/>
                        </a:lnSpc>
                        <a:spcBef>
                          <a:spcPts val="0"/>
                        </a:spcBef>
                        <a:spcAft>
                          <a:spcPts val="0"/>
                        </a:spcAft>
                      </a:pPr>
                      <a:r>
                        <a:rPr lang="en-US" sz="1000" b="1" dirty="0">
                          <a:solidFill>
                            <a:schemeClr val="tx1"/>
                          </a:solidFill>
                          <a:effectLst/>
                        </a:rPr>
                        <a:t> I was a leader</a:t>
                      </a:r>
                      <a:r>
                        <a:rPr lang="en-US" sz="1000" b="1" baseline="0" dirty="0">
                          <a:solidFill>
                            <a:schemeClr val="tx1"/>
                          </a:solidFill>
                          <a:effectLst/>
                        </a:rPr>
                        <a:t> at my church bible camp over the summer for kids K – 6. I was in charge of the 5</a:t>
                      </a:r>
                      <a:r>
                        <a:rPr lang="en-US" sz="1000" b="1" baseline="30000" dirty="0">
                          <a:solidFill>
                            <a:schemeClr val="tx1"/>
                          </a:solidFill>
                          <a:effectLst/>
                        </a:rPr>
                        <a:t>th</a:t>
                      </a:r>
                      <a:r>
                        <a:rPr lang="en-US" sz="1000" b="1" baseline="0" dirty="0">
                          <a:solidFill>
                            <a:schemeClr val="tx1"/>
                          </a:solidFill>
                          <a:effectLst/>
                        </a:rPr>
                        <a:t> grade group. I planned, organized, and instructed the kids in game, bible lessons, crafts, etc. I was also responsible for the lunch program .</a:t>
                      </a:r>
                      <a:endParaRPr lang="en-US" sz="1000" b="1" dirty="0">
                        <a:solidFill>
                          <a:schemeClr val="tx1"/>
                        </a:solidFill>
                        <a:effectLst/>
                        <a:latin typeface="Calibri"/>
                        <a:ea typeface="Calibri"/>
                        <a:cs typeface="Times New Roman"/>
                      </a:endParaRPr>
                    </a:p>
                  </a:txBody>
                  <a:tcPr marL="60810" marR="60810" marT="0" marB="0">
                    <a:solidFill>
                      <a:schemeClr val="bg2"/>
                    </a:solidFill>
                  </a:tcPr>
                </a:tc>
                <a:tc>
                  <a:txBody>
                    <a:bodyPr/>
                    <a:lstStyle/>
                    <a:p>
                      <a:pPr marL="0" marR="0">
                        <a:lnSpc>
                          <a:spcPct val="115000"/>
                        </a:lnSpc>
                        <a:spcBef>
                          <a:spcPts val="0"/>
                        </a:spcBef>
                        <a:spcAft>
                          <a:spcPts val="0"/>
                        </a:spcAft>
                      </a:pPr>
                      <a:endParaRPr lang="en-US" sz="1000" b="1" baseline="0" dirty="0">
                        <a:solidFill>
                          <a:schemeClr val="tx1"/>
                        </a:solidFill>
                        <a:effectLst/>
                        <a:latin typeface="Calibri"/>
                        <a:cs typeface="Times New Roman"/>
                      </a:endParaRPr>
                    </a:p>
                    <a:p>
                      <a:pPr marL="0" marR="0">
                        <a:lnSpc>
                          <a:spcPct val="115000"/>
                        </a:lnSpc>
                        <a:spcBef>
                          <a:spcPts val="0"/>
                        </a:spcBef>
                        <a:spcAft>
                          <a:spcPts val="0"/>
                        </a:spcAft>
                      </a:pPr>
                      <a:r>
                        <a:rPr lang="en-US" sz="1000" b="1" baseline="0" dirty="0">
                          <a:solidFill>
                            <a:schemeClr val="tx1"/>
                          </a:solidFill>
                          <a:effectLst/>
                          <a:latin typeface="Calibri"/>
                          <a:cs typeface="Times New Roman"/>
                        </a:rPr>
                        <a:t>Julie </a:t>
                      </a:r>
                      <a:r>
                        <a:rPr lang="en-US" sz="1000" b="1" baseline="0" dirty="0" err="1">
                          <a:solidFill>
                            <a:schemeClr val="tx1"/>
                          </a:solidFill>
                          <a:effectLst/>
                          <a:latin typeface="Calibri"/>
                          <a:cs typeface="Times New Roman"/>
                        </a:rPr>
                        <a:t>Steuber</a:t>
                      </a:r>
                      <a:endParaRPr lang="en-US" sz="1000" b="1" baseline="0" dirty="0">
                        <a:solidFill>
                          <a:schemeClr val="tx1"/>
                        </a:solidFill>
                        <a:effectLst/>
                        <a:latin typeface="Calibri"/>
                        <a:cs typeface="Times New Roman"/>
                      </a:endParaRPr>
                    </a:p>
                    <a:p>
                      <a:pPr marL="0" marR="0">
                        <a:lnSpc>
                          <a:spcPct val="115000"/>
                        </a:lnSpc>
                        <a:spcBef>
                          <a:spcPts val="0"/>
                        </a:spcBef>
                        <a:spcAft>
                          <a:spcPts val="0"/>
                        </a:spcAft>
                      </a:pPr>
                      <a:r>
                        <a:rPr lang="en-US" sz="1000" b="1" baseline="0" dirty="0">
                          <a:solidFill>
                            <a:schemeClr val="tx1"/>
                          </a:solidFill>
                          <a:effectLst/>
                          <a:latin typeface="Calibri"/>
                          <a:cs typeface="Times New Roman"/>
                        </a:rPr>
                        <a:t>262-363 -XXXX</a:t>
                      </a:r>
                      <a:endParaRPr lang="en-US" sz="1000" b="1" dirty="0">
                        <a:solidFill>
                          <a:schemeClr val="tx1"/>
                        </a:solidFill>
                        <a:effectLst/>
                      </a:endParaRPr>
                    </a:p>
                  </a:txBody>
                  <a:tcPr marL="60810" marR="60810" marT="0" marB="0">
                    <a:solidFill>
                      <a:schemeClr val="bg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796850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the </a:t>
            </a:r>
            <a:r>
              <a:rPr lang="en-US"/>
              <a:t>committee is not </a:t>
            </a:r>
            <a:r>
              <a:rPr lang="en-US" dirty="0"/>
              <a:t>looking for:</a:t>
            </a:r>
          </a:p>
        </p:txBody>
      </p:sp>
      <p:sp>
        <p:nvSpPr>
          <p:cNvPr id="3" name="Title 2"/>
          <p:cNvSpPr>
            <a:spLocks noGrp="1"/>
          </p:cNvSpPr>
          <p:nvPr>
            <p:ph type="title"/>
          </p:nvPr>
        </p:nvSpPr>
        <p:spPr/>
        <p:txBody>
          <a:bodyPr/>
          <a:lstStyle/>
          <a:p>
            <a:r>
              <a:rPr lang="en-US" dirty="0"/>
              <a:t>Examples of Leadership</a:t>
            </a:r>
          </a:p>
        </p:txBody>
      </p:sp>
      <p:graphicFrame>
        <p:nvGraphicFramePr>
          <p:cNvPr id="4" name="Table 3"/>
          <p:cNvGraphicFramePr>
            <a:graphicFrameLocks noGrp="1"/>
          </p:cNvGraphicFramePr>
          <p:nvPr>
            <p:extLst>
              <p:ext uri="{D42A27DB-BD31-4B8C-83A1-F6EECF244321}">
                <p14:modId xmlns:p14="http://schemas.microsoft.com/office/powerpoint/2010/main" val="3635517411"/>
              </p:ext>
            </p:extLst>
          </p:nvPr>
        </p:nvGraphicFramePr>
        <p:xfrm>
          <a:off x="152400" y="2057400"/>
          <a:ext cx="8229601" cy="1749565"/>
        </p:xfrm>
        <a:graphic>
          <a:graphicData uri="http://schemas.openxmlformats.org/drawingml/2006/table">
            <a:tbl>
              <a:tblPr firstRow="1" firstCol="1" bandRow="1">
                <a:tableStyleId>{5C22544A-7EE6-4342-B048-85BDC9FD1C3A}</a:tableStyleId>
              </a:tblPr>
              <a:tblGrid>
                <a:gridCol w="1378357">
                  <a:extLst>
                    <a:ext uri="{9D8B030D-6E8A-4147-A177-3AD203B41FA5}">
                      <a16:colId xmlns:a16="http://schemas.microsoft.com/office/drawing/2014/main" val="20000"/>
                    </a:ext>
                  </a:extLst>
                </a:gridCol>
                <a:gridCol w="1317547">
                  <a:extLst>
                    <a:ext uri="{9D8B030D-6E8A-4147-A177-3AD203B41FA5}">
                      <a16:colId xmlns:a16="http://schemas.microsoft.com/office/drawing/2014/main" val="20001"/>
                    </a:ext>
                  </a:extLst>
                </a:gridCol>
                <a:gridCol w="3344542">
                  <a:extLst>
                    <a:ext uri="{9D8B030D-6E8A-4147-A177-3AD203B41FA5}">
                      <a16:colId xmlns:a16="http://schemas.microsoft.com/office/drawing/2014/main" val="20002"/>
                    </a:ext>
                  </a:extLst>
                </a:gridCol>
                <a:gridCol w="2189155">
                  <a:extLst>
                    <a:ext uri="{9D8B030D-6E8A-4147-A177-3AD203B41FA5}">
                      <a16:colId xmlns:a16="http://schemas.microsoft.com/office/drawing/2014/main" val="20003"/>
                    </a:ext>
                  </a:extLst>
                </a:gridCol>
              </a:tblGrid>
              <a:tr h="217564">
                <a:tc gridSpan="4">
                  <a:txBody>
                    <a:bodyPr/>
                    <a:lstStyle/>
                    <a:p>
                      <a:pPr marL="0" marR="0" algn="ctr">
                        <a:lnSpc>
                          <a:spcPct val="115000"/>
                        </a:lnSpc>
                        <a:spcBef>
                          <a:spcPts val="0"/>
                        </a:spcBef>
                        <a:spcAft>
                          <a:spcPts val="0"/>
                        </a:spcAft>
                      </a:pPr>
                      <a:r>
                        <a:rPr lang="en-US" sz="1200" dirty="0">
                          <a:effectLst/>
                        </a:rPr>
                        <a:t>Leadership</a:t>
                      </a:r>
                      <a:endParaRPr lang="en-US" sz="1000" dirty="0">
                        <a:effectLst/>
                        <a:latin typeface="Calibri"/>
                        <a:ea typeface="Calibri"/>
                        <a:cs typeface="Times New Roman"/>
                      </a:endParaRPr>
                    </a:p>
                  </a:txBody>
                  <a:tcPr marL="60810" marR="6081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0806">
                <a:tc>
                  <a:txBody>
                    <a:bodyPr/>
                    <a:lstStyle/>
                    <a:p>
                      <a:pPr marL="0" marR="0">
                        <a:lnSpc>
                          <a:spcPct val="115000"/>
                        </a:lnSpc>
                        <a:spcBef>
                          <a:spcPts val="0"/>
                        </a:spcBef>
                        <a:spcAft>
                          <a:spcPts val="0"/>
                        </a:spcAft>
                      </a:pPr>
                      <a:r>
                        <a:rPr lang="en-US" sz="1000">
                          <a:effectLst/>
                        </a:rPr>
                        <a:t>Organization</a:t>
                      </a:r>
                      <a:endParaRPr lang="en-US" sz="100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a:effectLst/>
                        </a:rPr>
                        <a:t>Dates (From – To)</a:t>
                      </a:r>
                    </a:p>
                    <a:p>
                      <a:pPr marL="0" marR="0">
                        <a:lnSpc>
                          <a:spcPct val="115000"/>
                        </a:lnSpc>
                        <a:spcBef>
                          <a:spcPts val="0"/>
                        </a:spcBef>
                        <a:spcAft>
                          <a:spcPts val="0"/>
                        </a:spcAft>
                      </a:pPr>
                      <a:r>
                        <a:rPr lang="en-US" sz="800">
                          <a:effectLst/>
                        </a:rPr>
                        <a:t>Month, Day, Year</a:t>
                      </a:r>
                      <a:endParaRPr lang="en-US" sz="100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a:effectLst/>
                        </a:rPr>
                        <a:t>Description of Activity &amp; Responsibilities</a:t>
                      </a:r>
                      <a:endParaRPr lang="en-US" sz="100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r>
                        <a:rPr lang="en-US" sz="1000">
                          <a:effectLst/>
                        </a:rPr>
                        <a:t>Supervisor</a:t>
                      </a:r>
                    </a:p>
                    <a:p>
                      <a:pPr marL="0" marR="0">
                        <a:lnSpc>
                          <a:spcPct val="115000"/>
                        </a:lnSpc>
                        <a:spcBef>
                          <a:spcPts val="0"/>
                        </a:spcBef>
                        <a:spcAft>
                          <a:spcPts val="0"/>
                        </a:spcAft>
                      </a:pPr>
                      <a:r>
                        <a:rPr lang="en-US" sz="800">
                          <a:effectLst/>
                        </a:rPr>
                        <a:t>(Name, Address, Phone)</a:t>
                      </a:r>
                      <a:endParaRPr lang="en-US" sz="1000">
                        <a:effectLst/>
                        <a:latin typeface="Calibri"/>
                        <a:ea typeface="Calibri"/>
                        <a:cs typeface="Times New Roman"/>
                      </a:endParaRPr>
                    </a:p>
                  </a:txBody>
                  <a:tcPr marL="60810" marR="60810" marT="0" marB="0"/>
                </a:tc>
                <a:extLst>
                  <a:ext uri="{0D108BD9-81ED-4DB2-BD59-A6C34878D82A}">
                    <a16:rowId xmlns:a16="http://schemas.microsoft.com/office/drawing/2014/main" val="10001"/>
                  </a:ext>
                </a:extLst>
              </a:tr>
              <a:tr h="1196603">
                <a:tc>
                  <a:txBody>
                    <a:bodyPr/>
                    <a:lstStyle/>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solidFill>
                            <a:schemeClr val="tx1"/>
                          </a:solidFill>
                          <a:effectLst/>
                        </a:rPr>
                        <a:t>Foot</a:t>
                      </a:r>
                      <a:r>
                        <a:rPr lang="en-US" sz="1000" baseline="0" dirty="0">
                          <a:solidFill>
                            <a:schemeClr val="tx1"/>
                          </a:solidFill>
                          <a:effectLst/>
                        </a:rPr>
                        <a:t>ball</a:t>
                      </a:r>
                      <a:endParaRPr lang="en-US" sz="1000" dirty="0">
                        <a:solidFill>
                          <a:schemeClr val="tx1"/>
                        </a:solidFill>
                        <a:effectLst/>
                      </a:endParaRPr>
                    </a:p>
                    <a:p>
                      <a:pPr marL="0" marR="0">
                        <a:lnSpc>
                          <a:spcPct val="115000"/>
                        </a:lnSpc>
                        <a:spcBef>
                          <a:spcPts val="0"/>
                        </a:spcBef>
                        <a:spcAft>
                          <a:spcPts val="0"/>
                        </a:spcAft>
                      </a:pPr>
                      <a:r>
                        <a:rPr lang="en-US" sz="1000" dirty="0">
                          <a:solidFill>
                            <a:schemeClr val="tx1"/>
                          </a:solidFill>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p>
                    <a:p>
                      <a:pPr marL="0" marR="0">
                        <a:lnSpc>
                          <a:spcPct val="115000"/>
                        </a:lnSpc>
                        <a:spcBef>
                          <a:spcPts val="0"/>
                        </a:spcBef>
                        <a:spcAft>
                          <a:spcPts val="0"/>
                        </a:spcAft>
                      </a:pPr>
                      <a:r>
                        <a:rPr lang="en-US" sz="1000" dirty="0">
                          <a:effectLst/>
                        </a:rPr>
                        <a:t> </a:t>
                      </a:r>
                      <a:endParaRPr lang="en-US" sz="1000" dirty="0">
                        <a:effectLst/>
                        <a:latin typeface="Calibri"/>
                        <a:ea typeface="Calibri"/>
                        <a:cs typeface="Times New Roman"/>
                      </a:endParaRPr>
                    </a:p>
                  </a:txBody>
                  <a:tcPr marL="60810" marR="60810" marT="0" marB="0">
                    <a:solidFill>
                      <a:schemeClr val="bg2"/>
                    </a:solidFill>
                  </a:tcPr>
                </a:tc>
                <a:tc>
                  <a:txBody>
                    <a:bodyPr/>
                    <a:lstStyle/>
                    <a:p>
                      <a:pPr marL="0" marR="0">
                        <a:lnSpc>
                          <a:spcPct val="115000"/>
                        </a:lnSpc>
                        <a:spcBef>
                          <a:spcPts val="0"/>
                        </a:spcBef>
                        <a:spcAft>
                          <a:spcPts val="0"/>
                        </a:spcAft>
                      </a:pPr>
                      <a:r>
                        <a:rPr lang="en-US" sz="1000" b="1" dirty="0">
                          <a:effectLst/>
                        </a:rPr>
                        <a:t> </a:t>
                      </a:r>
                    </a:p>
                    <a:p>
                      <a:pPr marL="0" marR="0">
                        <a:lnSpc>
                          <a:spcPct val="115000"/>
                        </a:lnSpc>
                        <a:spcBef>
                          <a:spcPts val="0"/>
                        </a:spcBef>
                        <a:spcAft>
                          <a:spcPts val="0"/>
                        </a:spcAft>
                      </a:pPr>
                      <a:endParaRPr lang="en-US" sz="1000" b="1" dirty="0">
                        <a:effectLst/>
                        <a:latin typeface="Calibri"/>
                        <a:ea typeface="Calibri"/>
                        <a:cs typeface="Times New Roman"/>
                      </a:endParaRPr>
                    </a:p>
                    <a:p>
                      <a:pPr marL="0" marR="0">
                        <a:lnSpc>
                          <a:spcPct val="115000"/>
                        </a:lnSpc>
                        <a:spcBef>
                          <a:spcPts val="0"/>
                        </a:spcBef>
                        <a:spcAft>
                          <a:spcPts val="0"/>
                        </a:spcAft>
                      </a:pPr>
                      <a:r>
                        <a:rPr lang="en-US" sz="1000" b="1" dirty="0">
                          <a:effectLst/>
                          <a:latin typeface="Calibri"/>
                          <a:ea typeface="Calibri"/>
                          <a:cs typeface="Times New Roman"/>
                        </a:rPr>
                        <a:t>9/2009 – 9/2012</a:t>
                      </a:r>
                    </a:p>
                  </a:txBody>
                  <a:tcPr marL="60810" marR="60810" marT="0" marB="0"/>
                </a:tc>
                <a:tc>
                  <a:txBody>
                    <a:bodyPr/>
                    <a:lstStyle/>
                    <a:p>
                      <a:pPr marL="0" marR="0">
                        <a:lnSpc>
                          <a:spcPct val="115000"/>
                        </a:lnSpc>
                        <a:spcBef>
                          <a:spcPts val="0"/>
                        </a:spcBef>
                        <a:spcAft>
                          <a:spcPts val="0"/>
                        </a:spcAft>
                      </a:pPr>
                      <a:r>
                        <a:rPr lang="en-US" sz="1000" b="1" dirty="0">
                          <a:effectLst/>
                        </a:rPr>
                        <a:t>Played football</a:t>
                      </a:r>
                    </a:p>
                    <a:p>
                      <a:pPr marL="0" marR="0">
                        <a:lnSpc>
                          <a:spcPct val="115000"/>
                        </a:lnSpc>
                        <a:spcBef>
                          <a:spcPts val="0"/>
                        </a:spcBef>
                        <a:spcAft>
                          <a:spcPts val="0"/>
                        </a:spcAft>
                      </a:pPr>
                      <a:r>
                        <a:rPr lang="en-US" sz="1000" b="1" dirty="0">
                          <a:effectLst/>
                          <a:latin typeface="Calibri"/>
                          <a:ea typeface="Calibri"/>
                          <a:cs typeface="Times New Roman"/>
                        </a:rPr>
                        <a:t> - #2 Wide Receiver</a:t>
                      </a:r>
                    </a:p>
                    <a:p>
                      <a:pPr marL="0" marR="0">
                        <a:lnSpc>
                          <a:spcPct val="115000"/>
                        </a:lnSpc>
                        <a:spcBef>
                          <a:spcPts val="0"/>
                        </a:spcBef>
                        <a:spcAft>
                          <a:spcPts val="0"/>
                        </a:spcAft>
                      </a:pPr>
                      <a:r>
                        <a:rPr lang="en-US" sz="1000" b="1" dirty="0">
                          <a:effectLst/>
                          <a:latin typeface="Calibri"/>
                          <a:ea typeface="Calibri"/>
                          <a:cs typeface="Times New Roman"/>
                        </a:rPr>
                        <a:t>-  Attended practice, games,</a:t>
                      </a:r>
                      <a:r>
                        <a:rPr lang="en-US" sz="1000" b="1" baseline="0" dirty="0">
                          <a:effectLst/>
                          <a:latin typeface="Calibri"/>
                          <a:ea typeface="Calibri"/>
                          <a:cs typeface="Times New Roman"/>
                        </a:rPr>
                        <a:t> and meetings</a:t>
                      </a:r>
                    </a:p>
                    <a:p>
                      <a:pPr marL="0" marR="0">
                        <a:lnSpc>
                          <a:spcPct val="115000"/>
                        </a:lnSpc>
                        <a:spcBef>
                          <a:spcPts val="0"/>
                        </a:spcBef>
                        <a:spcAft>
                          <a:spcPts val="0"/>
                        </a:spcAft>
                      </a:pPr>
                      <a:r>
                        <a:rPr lang="en-US" sz="1000" b="1" baseline="0" dirty="0">
                          <a:effectLst/>
                          <a:latin typeface="Calibri"/>
                          <a:ea typeface="Calibri"/>
                          <a:cs typeface="Times New Roman"/>
                        </a:rPr>
                        <a:t>- Also pulled weeds for senior citizens</a:t>
                      </a:r>
                      <a:endParaRPr lang="en-US" sz="1000" b="1" dirty="0">
                        <a:effectLst/>
                        <a:latin typeface="Calibri"/>
                        <a:ea typeface="Calibri"/>
                        <a:cs typeface="Times New Roman"/>
                      </a:endParaRPr>
                    </a:p>
                  </a:txBody>
                  <a:tcPr marL="60810" marR="60810" marT="0" marB="0"/>
                </a:tc>
                <a:tc>
                  <a:txBody>
                    <a:bodyPr/>
                    <a:lstStyle/>
                    <a:p>
                      <a:pPr marL="0" marR="0">
                        <a:lnSpc>
                          <a:spcPct val="115000"/>
                        </a:lnSpc>
                        <a:spcBef>
                          <a:spcPts val="0"/>
                        </a:spcBef>
                        <a:spcAft>
                          <a:spcPts val="0"/>
                        </a:spcAft>
                      </a:pPr>
                      <a:endParaRPr lang="en-US" sz="1000" b="1" dirty="0">
                        <a:effectLst/>
                      </a:endParaRPr>
                    </a:p>
                    <a:p>
                      <a:pPr marL="0" marR="0">
                        <a:lnSpc>
                          <a:spcPct val="115000"/>
                        </a:lnSpc>
                        <a:spcBef>
                          <a:spcPts val="0"/>
                        </a:spcBef>
                        <a:spcAft>
                          <a:spcPts val="0"/>
                        </a:spcAft>
                      </a:pPr>
                      <a:r>
                        <a:rPr lang="en-US" sz="1000" b="1" dirty="0">
                          <a:effectLst/>
                        </a:rPr>
                        <a:t>Coach</a:t>
                      </a:r>
                      <a:r>
                        <a:rPr lang="en-US" sz="1000" b="1" baseline="0" dirty="0">
                          <a:effectLst/>
                        </a:rPr>
                        <a:t> Phillips</a:t>
                      </a:r>
                    </a:p>
                    <a:p>
                      <a:pPr marL="0" marR="0">
                        <a:lnSpc>
                          <a:spcPct val="115000"/>
                        </a:lnSpc>
                        <a:spcBef>
                          <a:spcPts val="0"/>
                        </a:spcBef>
                        <a:spcAft>
                          <a:spcPts val="0"/>
                        </a:spcAft>
                      </a:pPr>
                      <a:r>
                        <a:rPr lang="en-US" sz="1000" b="1" baseline="0" dirty="0">
                          <a:effectLst/>
                          <a:latin typeface="Calibri"/>
                          <a:ea typeface="Calibri"/>
                          <a:cs typeface="Times New Roman"/>
                        </a:rPr>
                        <a:t>MHS</a:t>
                      </a:r>
                      <a:endParaRPr lang="en-US" sz="1000" b="1" dirty="0">
                        <a:effectLst/>
                        <a:latin typeface="Calibri"/>
                        <a:ea typeface="Calibri"/>
                        <a:cs typeface="Times New Roman"/>
                      </a:endParaRPr>
                    </a:p>
                  </a:txBody>
                  <a:tcPr marL="60810" marR="60810" marT="0" marB="0"/>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77852782"/>
              </p:ext>
            </p:extLst>
          </p:nvPr>
        </p:nvGraphicFramePr>
        <p:xfrm>
          <a:off x="152400" y="3810000"/>
          <a:ext cx="8229601" cy="1221105"/>
        </p:xfrm>
        <a:graphic>
          <a:graphicData uri="http://schemas.openxmlformats.org/drawingml/2006/table">
            <a:tbl>
              <a:tblPr firstRow="1" firstCol="1" bandRow="1">
                <a:tableStyleId>{5C22544A-7EE6-4342-B048-85BDC9FD1C3A}</a:tableStyleId>
              </a:tblPr>
              <a:tblGrid>
                <a:gridCol w="1378357">
                  <a:extLst>
                    <a:ext uri="{9D8B030D-6E8A-4147-A177-3AD203B41FA5}">
                      <a16:colId xmlns:a16="http://schemas.microsoft.com/office/drawing/2014/main" val="20000"/>
                    </a:ext>
                  </a:extLst>
                </a:gridCol>
                <a:gridCol w="1317547">
                  <a:extLst>
                    <a:ext uri="{9D8B030D-6E8A-4147-A177-3AD203B41FA5}">
                      <a16:colId xmlns:a16="http://schemas.microsoft.com/office/drawing/2014/main" val="20001"/>
                    </a:ext>
                  </a:extLst>
                </a:gridCol>
                <a:gridCol w="3344542">
                  <a:extLst>
                    <a:ext uri="{9D8B030D-6E8A-4147-A177-3AD203B41FA5}">
                      <a16:colId xmlns:a16="http://schemas.microsoft.com/office/drawing/2014/main" val="20002"/>
                    </a:ext>
                  </a:extLst>
                </a:gridCol>
                <a:gridCol w="2189155">
                  <a:extLst>
                    <a:ext uri="{9D8B030D-6E8A-4147-A177-3AD203B41FA5}">
                      <a16:colId xmlns:a16="http://schemas.microsoft.com/office/drawing/2014/main" val="20003"/>
                    </a:ext>
                  </a:extLst>
                </a:gridCol>
              </a:tblGrid>
              <a:tr h="1196603">
                <a:tc>
                  <a:txBody>
                    <a:bodyPr/>
                    <a:lstStyle/>
                    <a:p>
                      <a:pPr marL="0" marR="0">
                        <a:lnSpc>
                          <a:spcPct val="115000"/>
                        </a:lnSpc>
                        <a:spcBef>
                          <a:spcPts val="0"/>
                        </a:spcBef>
                        <a:spcAft>
                          <a:spcPts val="0"/>
                        </a:spcAft>
                      </a:pPr>
                      <a:r>
                        <a:rPr lang="en-US" sz="1000" b="1" dirty="0">
                          <a:solidFill>
                            <a:schemeClr val="tx1"/>
                          </a:solidFill>
                          <a:effectLst/>
                        </a:rPr>
                        <a:t> </a:t>
                      </a:r>
                    </a:p>
                    <a:p>
                      <a:pPr marL="0" marR="0">
                        <a:lnSpc>
                          <a:spcPct val="115000"/>
                        </a:lnSpc>
                        <a:spcBef>
                          <a:spcPts val="0"/>
                        </a:spcBef>
                        <a:spcAft>
                          <a:spcPts val="0"/>
                        </a:spcAft>
                      </a:pPr>
                      <a:r>
                        <a:rPr lang="en-US" sz="1000" b="1" dirty="0">
                          <a:solidFill>
                            <a:schemeClr val="tx1"/>
                          </a:solidFill>
                          <a:effectLst/>
                        </a:rPr>
                        <a:t> </a:t>
                      </a:r>
                    </a:p>
                    <a:p>
                      <a:pPr marL="0" marR="0">
                        <a:lnSpc>
                          <a:spcPct val="115000"/>
                        </a:lnSpc>
                        <a:spcBef>
                          <a:spcPts val="0"/>
                        </a:spcBef>
                        <a:spcAft>
                          <a:spcPts val="0"/>
                        </a:spcAft>
                      </a:pPr>
                      <a:r>
                        <a:rPr lang="en-US" sz="1000" b="1" dirty="0">
                          <a:solidFill>
                            <a:schemeClr val="tx1"/>
                          </a:solidFill>
                          <a:effectLst/>
                        </a:rPr>
                        <a:t>History Club</a:t>
                      </a:r>
                    </a:p>
                    <a:p>
                      <a:pPr marL="0" marR="0">
                        <a:lnSpc>
                          <a:spcPct val="115000"/>
                        </a:lnSpc>
                        <a:spcBef>
                          <a:spcPts val="0"/>
                        </a:spcBef>
                        <a:spcAft>
                          <a:spcPts val="0"/>
                        </a:spcAft>
                      </a:pPr>
                      <a:r>
                        <a:rPr lang="en-US" sz="1000" b="1" dirty="0">
                          <a:solidFill>
                            <a:schemeClr val="tx1"/>
                          </a:solidFill>
                          <a:effectLst/>
                        </a:rPr>
                        <a:t> </a:t>
                      </a:r>
                    </a:p>
                    <a:p>
                      <a:pPr marL="0" marR="0">
                        <a:lnSpc>
                          <a:spcPct val="115000"/>
                        </a:lnSpc>
                        <a:spcBef>
                          <a:spcPts val="0"/>
                        </a:spcBef>
                        <a:spcAft>
                          <a:spcPts val="0"/>
                        </a:spcAft>
                      </a:pPr>
                      <a:r>
                        <a:rPr lang="en-US" sz="1000" b="1" dirty="0">
                          <a:solidFill>
                            <a:schemeClr val="tx1"/>
                          </a:solidFill>
                          <a:effectLst/>
                        </a:rPr>
                        <a:t> </a:t>
                      </a:r>
                    </a:p>
                    <a:p>
                      <a:pPr marL="0" marR="0">
                        <a:lnSpc>
                          <a:spcPct val="115000"/>
                        </a:lnSpc>
                        <a:spcBef>
                          <a:spcPts val="0"/>
                        </a:spcBef>
                        <a:spcAft>
                          <a:spcPts val="0"/>
                        </a:spcAft>
                      </a:pPr>
                      <a:r>
                        <a:rPr lang="en-US" sz="1000" b="1" dirty="0">
                          <a:solidFill>
                            <a:schemeClr val="tx1"/>
                          </a:solidFill>
                          <a:effectLst/>
                        </a:rPr>
                        <a:t> </a:t>
                      </a:r>
                    </a:p>
                    <a:p>
                      <a:pPr marL="0" marR="0">
                        <a:lnSpc>
                          <a:spcPct val="115000"/>
                        </a:lnSpc>
                        <a:spcBef>
                          <a:spcPts val="0"/>
                        </a:spcBef>
                        <a:spcAft>
                          <a:spcPts val="0"/>
                        </a:spcAft>
                      </a:pPr>
                      <a:r>
                        <a:rPr lang="en-US" sz="1000" b="1" dirty="0">
                          <a:solidFill>
                            <a:schemeClr val="tx1"/>
                          </a:solidFill>
                          <a:effectLst/>
                        </a:rPr>
                        <a:t> </a:t>
                      </a:r>
                      <a:endParaRPr lang="en-US" sz="1000" b="1" dirty="0">
                        <a:solidFill>
                          <a:schemeClr val="tx1"/>
                        </a:solidFill>
                        <a:effectLst/>
                        <a:latin typeface="Calibri"/>
                        <a:ea typeface="Calibri"/>
                        <a:cs typeface="Times New Roman"/>
                      </a:endParaRPr>
                    </a:p>
                  </a:txBody>
                  <a:tcPr marL="60810" marR="60810" marT="0" marB="0">
                    <a:solidFill>
                      <a:schemeClr val="bg2"/>
                    </a:solidFill>
                  </a:tcPr>
                </a:tc>
                <a:tc>
                  <a:txBody>
                    <a:bodyPr/>
                    <a:lstStyle/>
                    <a:p>
                      <a:pPr marL="0" marR="0">
                        <a:lnSpc>
                          <a:spcPct val="115000"/>
                        </a:lnSpc>
                        <a:spcBef>
                          <a:spcPts val="0"/>
                        </a:spcBef>
                        <a:spcAft>
                          <a:spcPts val="0"/>
                        </a:spcAft>
                      </a:pPr>
                      <a:r>
                        <a:rPr lang="en-US" sz="1000" b="1" dirty="0">
                          <a:solidFill>
                            <a:schemeClr val="tx1"/>
                          </a:solidFill>
                          <a:effectLst/>
                        </a:rPr>
                        <a:t> </a:t>
                      </a:r>
                    </a:p>
                    <a:p>
                      <a:pPr marL="0" marR="0">
                        <a:lnSpc>
                          <a:spcPct val="115000"/>
                        </a:lnSpc>
                        <a:spcBef>
                          <a:spcPts val="0"/>
                        </a:spcBef>
                        <a:spcAft>
                          <a:spcPts val="0"/>
                        </a:spcAft>
                      </a:pPr>
                      <a:endParaRPr lang="en-US" sz="1000" b="1" dirty="0">
                        <a:solidFill>
                          <a:schemeClr val="tx1"/>
                        </a:solidFill>
                        <a:effectLst/>
                        <a:latin typeface="Calibri"/>
                        <a:ea typeface="Calibri"/>
                        <a:cs typeface="Times New Roman"/>
                      </a:endParaRPr>
                    </a:p>
                    <a:p>
                      <a:pPr marL="0" marR="0">
                        <a:lnSpc>
                          <a:spcPct val="115000"/>
                        </a:lnSpc>
                        <a:spcBef>
                          <a:spcPts val="0"/>
                        </a:spcBef>
                        <a:spcAft>
                          <a:spcPts val="0"/>
                        </a:spcAft>
                      </a:pPr>
                      <a:r>
                        <a:rPr lang="en-US" sz="1000" b="1" dirty="0">
                          <a:solidFill>
                            <a:schemeClr val="tx1"/>
                          </a:solidFill>
                          <a:effectLst/>
                          <a:latin typeface="Calibri"/>
                          <a:ea typeface="Calibri"/>
                          <a:cs typeface="Times New Roman"/>
                        </a:rPr>
                        <a:t>9/2009 – 9/2012</a:t>
                      </a:r>
                    </a:p>
                  </a:txBody>
                  <a:tcPr marL="60810" marR="60810" marT="0" marB="0">
                    <a:solidFill>
                      <a:schemeClr val="bg2"/>
                    </a:solidFill>
                  </a:tcPr>
                </a:tc>
                <a:tc>
                  <a:txBody>
                    <a:bodyPr/>
                    <a:lstStyle/>
                    <a:p>
                      <a:pPr marL="0" marR="0">
                        <a:lnSpc>
                          <a:spcPct val="115000"/>
                        </a:lnSpc>
                        <a:spcBef>
                          <a:spcPts val="0"/>
                        </a:spcBef>
                        <a:spcAft>
                          <a:spcPts val="0"/>
                        </a:spcAft>
                      </a:pPr>
                      <a:r>
                        <a:rPr lang="en-US" sz="1000" b="1" dirty="0">
                          <a:solidFill>
                            <a:schemeClr val="tx1"/>
                          </a:solidFill>
                          <a:effectLst/>
                        </a:rPr>
                        <a:t> In</a:t>
                      </a:r>
                      <a:r>
                        <a:rPr lang="en-US" sz="1000" b="1" baseline="0" dirty="0">
                          <a:solidFill>
                            <a:schemeClr val="tx1"/>
                          </a:solidFill>
                          <a:effectLst/>
                        </a:rPr>
                        <a:t> History Club we do different activities to better understand the ideas of history. We look through archives, visit cathedrals, and discuss history topics. </a:t>
                      </a:r>
                      <a:endParaRPr lang="en-US" sz="1000" b="1" dirty="0">
                        <a:solidFill>
                          <a:schemeClr val="tx1"/>
                        </a:solidFill>
                        <a:effectLst/>
                        <a:latin typeface="Calibri"/>
                        <a:ea typeface="Calibri"/>
                        <a:cs typeface="Times New Roman"/>
                      </a:endParaRPr>
                    </a:p>
                  </a:txBody>
                  <a:tcPr marL="60810" marR="60810" marT="0" marB="0">
                    <a:solidFill>
                      <a:schemeClr val="bg2"/>
                    </a:solidFill>
                  </a:tcPr>
                </a:tc>
                <a:tc>
                  <a:txBody>
                    <a:bodyPr/>
                    <a:lstStyle/>
                    <a:p>
                      <a:pPr marL="0" marR="0">
                        <a:lnSpc>
                          <a:spcPct val="115000"/>
                        </a:lnSpc>
                        <a:spcBef>
                          <a:spcPts val="0"/>
                        </a:spcBef>
                        <a:spcAft>
                          <a:spcPts val="0"/>
                        </a:spcAft>
                      </a:pPr>
                      <a:endParaRPr lang="en-US" sz="1000" b="1" baseline="0" dirty="0">
                        <a:solidFill>
                          <a:schemeClr val="tx1"/>
                        </a:solidFill>
                        <a:effectLst/>
                        <a:latin typeface="Calibri"/>
                        <a:cs typeface="Times New Roman"/>
                      </a:endParaRPr>
                    </a:p>
                    <a:p>
                      <a:pPr marL="0" marR="0">
                        <a:lnSpc>
                          <a:spcPct val="115000"/>
                        </a:lnSpc>
                        <a:spcBef>
                          <a:spcPts val="0"/>
                        </a:spcBef>
                        <a:spcAft>
                          <a:spcPts val="0"/>
                        </a:spcAft>
                      </a:pPr>
                      <a:r>
                        <a:rPr lang="en-US" sz="1000" b="1" baseline="0" dirty="0">
                          <a:solidFill>
                            <a:schemeClr val="tx1"/>
                          </a:solidFill>
                          <a:effectLst/>
                          <a:latin typeface="Calibri"/>
                          <a:cs typeface="Times New Roman"/>
                        </a:rPr>
                        <a:t>Ms. </a:t>
                      </a:r>
                      <a:r>
                        <a:rPr lang="en-US" sz="1000" b="1" baseline="0" dirty="0" err="1">
                          <a:solidFill>
                            <a:schemeClr val="tx1"/>
                          </a:solidFill>
                          <a:effectLst/>
                          <a:latin typeface="Calibri"/>
                          <a:cs typeface="Times New Roman"/>
                        </a:rPr>
                        <a:t>Frenn</a:t>
                      </a:r>
                      <a:endParaRPr lang="en-US" sz="1000" b="1" baseline="0" dirty="0">
                        <a:solidFill>
                          <a:schemeClr val="tx1"/>
                        </a:solidFill>
                        <a:effectLst/>
                        <a:latin typeface="Calibri"/>
                        <a:cs typeface="Times New Roman"/>
                      </a:endParaRPr>
                    </a:p>
                    <a:p>
                      <a:pPr marL="0" marR="0">
                        <a:lnSpc>
                          <a:spcPct val="115000"/>
                        </a:lnSpc>
                        <a:spcBef>
                          <a:spcPts val="0"/>
                        </a:spcBef>
                        <a:spcAft>
                          <a:spcPts val="0"/>
                        </a:spcAft>
                      </a:pPr>
                      <a:r>
                        <a:rPr lang="en-US" sz="1000" b="1" baseline="0" dirty="0">
                          <a:solidFill>
                            <a:schemeClr val="tx1"/>
                          </a:solidFill>
                          <a:effectLst/>
                          <a:latin typeface="Calibri"/>
                          <a:cs typeface="Times New Roman"/>
                        </a:rPr>
                        <a:t>262-363 -XXXX</a:t>
                      </a:r>
                      <a:endParaRPr lang="en-US" sz="1000" b="1" dirty="0">
                        <a:solidFill>
                          <a:schemeClr val="tx1"/>
                        </a:solidFill>
                        <a:effectLst/>
                      </a:endParaRPr>
                    </a:p>
                  </a:txBody>
                  <a:tcPr marL="60810" marR="60810" marT="0" marB="0">
                    <a:solidFill>
                      <a:schemeClr val="bg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88335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109728" indent="0">
              <a:buNone/>
            </a:pPr>
            <a:endParaRPr lang="en-US" dirty="0"/>
          </a:p>
          <a:p>
            <a:r>
              <a:rPr lang="en-US" dirty="0"/>
              <a:t>List at least </a:t>
            </a:r>
            <a:r>
              <a:rPr lang="en-US" b="1" i="1" u="sng" dirty="0"/>
              <a:t>two different types </a:t>
            </a:r>
            <a:r>
              <a:rPr lang="en-US" dirty="0"/>
              <a:t>of service projects that you have participated in during your high school years.  The service may have been performed through 1) community organizations, 2) religious groups, or 3) school activities; however, the service should have benefited the community as a whole.  Do not include activities for which you were paid.</a:t>
            </a:r>
          </a:p>
          <a:p>
            <a:endParaRPr lang="en-US" dirty="0"/>
          </a:p>
          <a:p>
            <a:r>
              <a:rPr lang="en-US" dirty="0"/>
              <a:t>Students need a minimum of twenty (20) hours of service in at least two of the three categories listed above.  A minimum of five hours in each selected category is recommended.  For example, a student might list ten hours for Red Cross activities (community organization) and fifteen hours for Key Club (school activity).</a:t>
            </a:r>
          </a:p>
          <a:p>
            <a:endParaRPr lang="en-US" dirty="0"/>
          </a:p>
          <a:p>
            <a:r>
              <a:rPr lang="en-US" dirty="0"/>
              <a:t>Be sure to list the dates (month, day, and year) and the specific number of hours that you worked for each project.  Include a detailed description of your duties. 	</a:t>
            </a:r>
          </a:p>
          <a:p>
            <a:r>
              <a:rPr lang="en-US" dirty="0"/>
              <a:t>You must list a contact person/supervisor for each activity along with the person's phone number.</a:t>
            </a:r>
          </a:p>
          <a:p>
            <a:endParaRPr lang="en-US" dirty="0"/>
          </a:p>
          <a:p>
            <a:r>
              <a:rPr lang="en-US" dirty="0"/>
              <a:t>Put down as many activities as you can.  Two should be the minimum.  Attach a separate sheet if you need more room.  Do not list the same activities under both Leadership and Service.  An activity will count only if it is listed under one of the categories.</a:t>
            </a:r>
          </a:p>
        </p:txBody>
      </p:sp>
      <p:sp>
        <p:nvSpPr>
          <p:cNvPr id="3" name="Title 2"/>
          <p:cNvSpPr>
            <a:spLocks noGrp="1"/>
          </p:cNvSpPr>
          <p:nvPr>
            <p:ph type="title"/>
          </p:nvPr>
        </p:nvSpPr>
        <p:spPr/>
        <p:txBody>
          <a:bodyPr/>
          <a:lstStyle/>
          <a:p>
            <a:r>
              <a:rPr lang="en-US" dirty="0"/>
              <a:t>Service</a:t>
            </a:r>
          </a:p>
        </p:txBody>
      </p:sp>
    </p:spTree>
    <p:extLst>
      <p:ext uri="{BB962C8B-B14F-4D97-AF65-F5344CB8AC3E}">
        <p14:creationId xmlns:p14="http://schemas.microsoft.com/office/powerpoint/2010/main" val="5981577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573</TotalTime>
  <Words>1572</Words>
  <Application>Microsoft Office PowerPoint</Application>
  <PresentationFormat>On-screen Show (4:3)</PresentationFormat>
  <Paragraphs>252</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Lucida Sans Unicode</vt:lpstr>
      <vt:lpstr>Verdana</vt:lpstr>
      <vt:lpstr>Wingdings 2</vt:lpstr>
      <vt:lpstr>Wingdings 3</vt:lpstr>
      <vt:lpstr>Concourse</vt:lpstr>
      <vt:lpstr>National Honor Society</vt:lpstr>
      <vt:lpstr>Membership Criteria</vt:lpstr>
      <vt:lpstr>Activity Form</vt:lpstr>
      <vt:lpstr>Activity Form</vt:lpstr>
      <vt:lpstr>Biographical Information</vt:lpstr>
      <vt:lpstr>Leadership</vt:lpstr>
      <vt:lpstr>Examples of Leadership</vt:lpstr>
      <vt:lpstr>Examples of Leadership</vt:lpstr>
      <vt:lpstr>Service</vt:lpstr>
      <vt:lpstr>Examples of Service</vt:lpstr>
      <vt:lpstr>Examples of Service</vt:lpstr>
      <vt:lpstr>Teacher Recommedation</vt:lpstr>
      <vt:lpstr>Selection Essay</vt:lpstr>
      <vt:lpstr>Selection</vt:lpstr>
      <vt:lpstr>PowerPoint Presentation</vt:lpstr>
      <vt:lpstr>Selection</vt:lpstr>
      <vt:lpstr>Recommendations from FAC</vt:lpstr>
      <vt:lpstr>Recommendations from FAC</vt:lpstr>
      <vt:lpstr>Recommendations from FAC</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Honor Society</dc:title>
  <dc:creator>Windows User</dc:creator>
  <cp:lastModifiedBy>Ryan Bice</cp:lastModifiedBy>
  <cp:revision>28</cp:revision>
  <cp:lastPrinted>2013-02-13T20:31:15Z</cp:lastPrinted>
  <dcterms:created xsi:type="dcterms:W3CDTF">2013-02-13T18:47:56Z</dcterms:created>
  <dcterms:modified xsi:type="dcterms:W3CDTF">2022-12-06T17:55:19Z</dcterms:modified>
</cp:coreProperties>
</file>